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9" r:id="rId4"/>
    <p:sldId id="258" r:id="rId5"/>
    <p:sldId id="259" r:id="rId6"/>
    <p:sldId id="260" r:id="rId7"/>
    <p:sldId id="261" r:id="rId8"/>
    <p:sldId id="262" r:id="rId9"/>
    <p:sldId id="263" r:id="rId10"/>
    <p:sldId id="264" r:id="rId11"/>
    <p:sldId id="265" r:id="rId12"/>
    <p:sldId id="270" r:id="rId13"/>
    <p:sldId id="266" r:id="rId14"/>
    <p:sldId id="267" r:id="rId15"/>
    <p:sldId id="268" r:id="rId16"/>
    <p:sldId id="271" r:id="rId17"/>
    <p:sldId id="272" r:id="rId18"/>
    <p:sldId id="273"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5" autoAdjust="0"/>
    <p:restoredTop sz="94660"/>
  </p:normalViewPr>
  <p:slideViewPr>
    <p:cSldViewPr snapToGrid="0">
      <p:cViewPr varScale="1">
        <p:scale>
          <a:sx n="73" d="100"/>
          <a:sy n="73" d="100"/>
        </p:scale>
        <p:origin x="55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EF92C21-3F02-4F02-9851-343A7458E871}" type="datetimeFigureOut">
              <a:rPr lang="en-GB" smtClean="0"/>
              <a:t>19/03/2020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87BAFA-FC53-4487-964D-516392CCEEC4}" type="slidenum">
              <a:rPr lang="en-GB" smtClean="0"/>
              <a:t>‹#›</a:t>
            </a:fld>
            <a:endParaRPr lang="en-GB"/>
          </a:p>
        </p:txBody>
      </p:sp>
    </p:spTree>
    <p:extLst>
      <p:ext uri="{BB962C8B-B14F-4D97-AF65-F5344CB8AC3E}">
        <p14:creationId xmlns:p14="http://schemas.microsoft.com/office/powerpoint/2010/main" val="1315425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EF92C21-3F02-4F02-9851-343A7458E871}" type="datetimeFigureOut">
              <a:rPr lang="en-GB" smtClean="0"/>
              <a:t>19/03/2020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87BAFA-FC53-4487-964D-516392CCEEC4}" type="slidenum">
              <a:rPr lang="en-GB" smtClean="0"/>
              <a:t>‹#›</a:t>
            </a:fld>
            <a:endParaRPr lang="en-GB"/>
          </a:p>
        </p:txBody>
      </p:sp>
    </p:spTree>
    <p:extLst>
      <p:ext uri="{BB962C8B-B14F-4D97-AF65-F5344CB8AC3E}">
        <p14:creationId xmlns:p14="http://schemas.microsoft.com/office/powerpoint/2010/main" val="757660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EF92C21-3F02-4F02-9851-343A7458E871}" type="datetimeFigureOut">
              <a:rPr lang="en-GB" smtClean="0"/>
              <a:t>19/03/2020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87BAFA-FC53-4487-964D-516392CCEEC4}" type="slidenum">
              <a:rPr lang="en-GB" smtClean="0"/>
              <a:t>‹#›</a:t>
            </a:fld>
            <a:endParaRPr lang="en-GB"/>
          </a:p>
        </p:txBody>
      </p:sp>
    </p:spTree>
    <p:extLst>
      <p:ext uri="{BB962C8B-B14F-4D97-AF65-F5344CB8AC3E}">
        <p14:creationId xmlns:p14="http://schemas.microsoft.com/office/powerpoint/2010/main" val="2633702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EF92C21-3F02-4F02-9851-343A7458E871}" type="datetimeFigureOut">
              <a:rPr lang="en-GB" smtClean="0"/>
              <a:t>19/03/2020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87BAFA-FC53-4487-964D-516392CCEEC4}" type="slidenum">
              <a:rPr lang="en-GB" smtClean="0"/>
              <a:t>‹#›</a:t>
            </a:fld>
            <a:endParaRPr lang="en-GB"/>
          </a:p>
        </p:txBody>
      </p:sp>
    </p:spTree>
    <p:extLst>
      <p:ext uri="{BB962C8B-B14F-4D97-AF65-F5344CB8AC3E}">
        <p14:creationId xmlns:p14="http://schemas.microsoft.com/office/powerpoint/2010/main" val="3090156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EF92C21-3F02-4F02-9851-343A7458E871}" type="datetimeFigureOut">
              <a:rPr lang="en-GB" smtClean="0"/>
              <a:t>19/03/2020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387BAFA-FC53-4487-964D-516392CCEEC4}" type="slidenum">
              <a:rPr lang="en-GB" smtClean="0"/>
              <a:t>‹#›</a:t>
            </a:fld>
            <a:endParaRPr lang="en-GB"/>
          </a:p>
        </p:txBody>
      </p:sp>
    </p:spTree>
    <p:extLst>
      <p:ext uri="{BB962C8B-B14F-4D97-AF65-F5344CB8AC3E}">
        <p14:creationId xmlns:p14="http://schemas.microsoft.com/office/powerpoint/2010/main" val="3317845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EF92C21-3F02-4F02-9851-343A7458E871}" type="datetimeFigureOut">
              <a:rPr lang="en-GB" smtClean="0"/>
              <a:t>19/03/2020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387BAFA-FC53-4487-964D-516392CCEEC4}" type="slidenum">
              <a:rPr lang="en-GB" smtClean="0"/>
              <a:t>‹#›</a:t>
            </a:fld>
            <a:endParaRPr lang="en-GB"/>
          </a:p>
        </p:txBody>
      </p:sp>
    </p:spTree>
    <p:extLst>
      <p:ext uri="{BB962C8B-B14F-4D97-AF65-F5344CB8AC3E}">
        <p14:creationId xmlns:p14="http://schemas.microsoft.com/office/powerpoint/2010/main" val="160212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F92C21-3F02-4F02-9851-343A7458E871}" type="datetimeFigureOut">
              <a:rPr lang="en-GB" smtClean="0"/>
              <a:t>19/03/2020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387BAFA-FC53-4487-964D-516392CCEEC4}" type="slidenum">
              <a:rPr lang="en-GB" smtClean="0"/>
              <a:t>‹#›</a:t>
            </a:fld>
            <a:endParaRPr lang="en-GB"/>
          </a:p>
        </p:txBody>
      </p:sp>
    </p:spTree>
    <p:extLst>
      <p:ext uri="{BB962C8B-B14F-4D97-AF65-F5344CB8AC3E}">
        <p14:creationId xmlns:p14="http://schemas.microsoft.com/office/powerpoint/2010/main" val="4266314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EF92C21-3F02-4F02-9851-343A7458E871}" type="datetimeFigureOut">
              <a:rPr lang="en-GB" smtClean="0"/>
              <a:t>19/03/2020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87BAFA-FC53-4487-964D-516392CCEEC4}" type="slidenum">
              <a:rPr lang="en-GB" smtClean="0"/>
              <a:t>‹#›</a:t>
            </a:fld>
            <a:endParaRPr lang="en-GB"/>
          </a:p>
        </p:txBody>
      </p:sp>
    </p:spTree>
    <p:extLst>
      <p:ext uri="{BB962C8B-B14F-4D97-AF65-F5344CB8AC3E}">
        <p14:creationId xmlns:p14="http://schemas.microsoft.com/office/powerpoint/2010/main" val="2577573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EF92C21-3F02-4F02-9851-343A7458E871}" type="datetimeFigureOut">
              <a:rPr lang="en-GB" smtClean="0"/>
              <a:t>19/03/2020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87BAFA-FC53-4487-964D-516392CCEEC4}" type="slidenum">
              <a:rPr lang="en-GB" smtClean="0"/>
              <a:t>‹#›</a:t>
            </a:fld>
            <a:endParaRPr lang="en-GB"/>
          </a:p>
        </p:txBody>
      </p:sp>
    </p:spTree>
    <p:extLst>
      <p:ext uri="{BB962C8B-B14F-4D97-AF65-F5344CB8AC3E}">
        <p14:creationId xmlns:p14="http://schemas.microsoft.com/office/powerpoint/2010/main" val="2213462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EF92C21-3F02-4F02-9851-343A7458E871}" type="datetimeFigureOut">
              <a:rPr lang="en-GB" smtClean="0"/>
              <a:t>19/03/2020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87BAFA-FC53-4487-964D-516392CCEEC4}" type="slidenum">
              <a:rPr lang="en-GB" smtClean="0"/>
              <a:t>‹#›</a:t>
            </a:fld>
            <a:endParaRPr lang="en-GB"/>
          </a:p>
        </p:txBody>
      </p:sp>
    </p:spTree>
    <p:extLst>
      <p:ext uri="{BB962C8B-B14F-4D97-AF65-F5344CB8AC3E}">
        <p14:creationId xmlns:p14="http://schemas.microsoft.com/office/powerpoint/2010/main" val="919333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EF92C21-3F02-4F02-9851-343A7458E871}" type="datetimeFigureOut">
              <a:rPr lang="en-GB" smtClean="0"/>
              <a:t>19/03/2020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87BAFA-FC53-4487-964D-516392CCEEC4}" type="slidenum">
              <a:rPr lang="en-GB" smtClean="0"/>
              <a:t>‹#›</a:t>
            </a:fld>
            <a:endParaRPr lang="en-GB"/>
          </a:p>
        </p:txBody>
      </p:sp>
    </p:spTree>
    <p:extLst>
      <p:ext uri="{BB962C8B-B14F-4D97-AF65-F5344CB8AC3E}">
        <p14:creationId xmlns:p14="http://schemas.microsoft.com/office/powerpoint/2010/main" val="4069179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F92C21-3F02-4F02-9851-343A7458E871}" type="datetimeFigureOut">
              <a:rPr lang="en-GB" smtClean="0"/>
              <a:t>19/03/2020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87BAFA-FC53-4487-964D-516392CCEEC4}" type="slidenum">
              <a:rPr lang="en-GB" smtClean="0"/>
              <a:t>‹#›</a:t>
            </a:fld>
            <a:endParaRPr lang="en-GB"/>
          </a:p>
        </p:txBody>
      </p:sp>
    </p:spTree>
    <p:extLst>
      <p:ext uri="{BB962C8B-B14F-4D97-AF65-F5344CB8AC3E}">
        <p14:creationId xmlns:p14="http://schemas.microsoft.com/office/powerpoint/2010/main" val="802300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82133" y="2155208"/>
            <a:ext cx="9144000" cy="2387600"/>
          </a:xfrm>
        </p:spPr>
        <p:txBody>
          <a:bodyPr>
            <a:normAutofit fontScale="90000"/>
          </a:bodyPr>
          <a:lstStyle/>
          <a:p>
            <a:r>
              <a:rPr lang="en-GB" sz="10000" dirty="0">
                <a:solidFill>
                  <a:prstClr val="black"/>
                </a:solidFill>
                <a:latin typeface="Sassoon Penpals" panose="02000400000000000000" pitchFamily="50" charset="0"/>
              </a:rPr>
              <a:t>Year 1</a:t>
            </a:r>
            <a:br>
              <a:rPr lang="en-GB" sz="10000" dirty="0">
                <a:solidFill>
                  <a:prstClr val="black"/>
                </a:solidFill>
                <a:latin typeface="Sassoon Penpals" panose="02000400000000000000" pitchFamily="50" charset="0"/>
              </a:rPr>
            </a:br>
            <a:r>
              <a:rPr lang="en-GB" sz="10000" dirty="0" smtClean="0">
                <a:solidFill>
                  <a:prstClr val="black"/>
                </a:solidFill>
                <a:latin typeface="Sassoon Penpals" panose="02000400000000000000" pitchFamily="50" charset="0"/>
              </a:rPr>
              <a:t>Writing</a:t>
            </a:r>
            <a:endParaRPr lang="en-GB" dirty="0"/>
          </a:p>
        </p:txBody>
      </p:sp>
      <p:pic>
        <p:nvPicPr>
          <p:cNvPr id="6" name="Picture 5"/>
          <p:cNvPicPr>
            <a:picLocks noChangeAspect="1"/>
          </p:cNvPicPr>
          <p:nvPr/>
        </p:nvPicPr>
        <p:blipFill>
          <a:blip r:embed="rId2"/>
          <a:stretch>
            <a:fillRect/>
          </a:stretch>
        </p:blipFill>
        <p:spPr>
          <a:xfrm>
            <a:off x="8254470" y="539464"/>
            <a:ext cx="3286125" cy="2431079"/>
          </a:xfrm>
          <a:prstGeom prst="rect">
            <a:avLst/>
          </a:prstGeom>
        </p:spPr>
      </p:pic>
      <p:pic>
        <p:nvPicPr>
          <p:cNvPr id="7" name="Picture 6"/>
          <p:cNvPicPr>
            <a:picLocks noChangeAspect="1"/>
          </p:cNvPicPr>
          <p:nvPr/>
        </p:nvPicPr>
        <p:blipFill>
          <a:blip r:embed="rId3"/>
          <a:stretch>
            <a:fillRect/>
          </a:stretch>
        </p:blipFill>
        <p:spPr>
          <a:xfrm>
            <a:off x="466725" y="412133"/>
            <a:ext cx="3119438" cy="2431080"/>
          </a:xfrm>
          <a:prstGeom prst="rect">
            <a:avLst/>
          </a:prstGeom>
        </p:spPr>
      </p:pic>
      <p:pic>
        <p:nvPicPr>
          <p:cNvPr id="8" name="Picture 7"/>
          <p:cNvPicPr>
            <a:picLocks noChangeAspect="1"/>
          </p:cNvPicPr>
          <p:nvPr/>
        </p:nvPicPr>
        <p:blipFill>
          <a:blip r:embed="rId4"/>
          <a:stretch>
            <a:fillRect/>
          </a:stretch>
        </p:blipFill>
        <p:spPr>
          <a:xfrm>
            <a:off x="466725" y="3567514"/>
            <a:ext cx="3119438" cy="2823761"/>
          </a:xfrm>
          <a:prstGeom prst="rect">
            <a:avLst/>
          </a:prstGeom>
        </p:spPr>
      </p:pic>
      <p:pic>
        <p:nvPicPr>
          <p:cNvPr id="9" name="Picture 8"/>
          <p:cNvPicPr>
            <a:picLocks noChangeAspect="1"/>
          </p:cNvPicPr>
          <p:nvPr/>
        </p:nvPicPr>
        <p:blipFill>
          <a:blip r:embed="rId5"/>
          <a:stretch>
            <a:fillRect/>
          </a:stretch>
        </p:blipFill>
        <p:spPr>
          <a:xfrm>
            <a:off x="4705217" y="4633604"/>
            <a:ext cx="2733675" cy="1666875"/>
          </a:xfrm>
          <a:prstGeom prst="rect">
            <a:avLst/>
          </a:prstGeom>
        </p:spPr>
      </p:pic>
      <p:pic>
        <p:nvPicPr>
          <p:cNvPr id="10" name="Picture 9"/>
          <p:cNvPicPr>
            <a:picLocks noChangeAspect="1"/>
          </p:cNvPicPr>
          <p:nvPr/>
        </p:nvPicPr>
        <p:blipFill>
          <a:blip r:embed="rId6"/>
          <a:stretch>
            <a:fillRect/>
          </a:stretch>
        </p:blipFill>
        <p:spPr>
          <a:xfrm>
            <a:off x="8557947" y="3567514"/>
            <a:ext cx="3136371" cy="2867263"/>
          </a:xfrm>
          <a:prstGeom prst="rect">
            <a:avLst/>
          </a:prstGeom>
        </p:spPr>
      </p:pic>
    </p:spTree>
    <p:extLst>
      <p:ext uri="{BB962C8B-B14F-4D97-AF65-F5344CB8AC3E}">
        <p14:creationId xmlns:p14="http://schemas.microsoft.com/office/powerpoint/2010/main" val="1335747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1999" cy="6858001"/>
          </a:xfrm>
          <a:solidFill>
            <a:schemeClr val="accent1">
              <a:lumMod val="60000"/>
              <a:lumOff val="40000"/>
            </a:schemeClr>
          </a:solidFill>
        </p:spPr>
        <p:txBody>
          <a:bodyPr>
            <a:normAutofit/>
          </a:bodyPr>
          <a:lstStyle/>
          <a:p>
            <a:pPr algn="ctr"/>
            <a:r>
              <a:rPr lang="en-GB" sz="7200" u="sng" dirty="0" smtClean="0">
                <a:latin typeface="Sassoon Penpals" panose="02000400000000000000" pitchFamily="50" charset="0"/>
              </a:rPr>
              <a:t>Handwriting</a:t>
            </a:r>
            <a:r>
              <a:rPr lang="en-GB" dirty="0" smtClean="0">
                <a:latin typeface="Sassoon Penpals" panose="02000400000000000000" pitchFamily="50" charset="0"/>
              </a:rPr>
              <a:t/>
            </a:r>
            <a:br>
              <a:rPr lang="en-GB" dirty="0" smtClean="0">
                <a:latin typeface="Sassoon Penpals" panose="02000400000000000000" pitchFamily="50" charset="0"/>
              </a:rPr>
            </a:br>
            <a:r>
              <a:rPr lang="en-GB" sz="5300" dirty="0" smtClean="0">
                <a:latin typeface="Sassoon Penpals" panose="02000400000000000000" pitchFamily="50" charset="0"/>
              </a:rPr>
              <a:t>When your child is doing any writing at home, it is important that they are forming their letters correctly. The handwriting mat below shows where your child should begin each letter and the direction they should follow when forming their letters. Please help to correct your child, if they are forming any of their capital or lower case letters incorrectly.   </a:t>
            </a:r>
            <a:endParaRPr lang="en-GB" sz="5300" dirty="0">
              <a:latin typeface="Sassoon Penpals" panose="02000400000000000000" pitchFamily="50" charset="0"/>
            </a:endParaRPr>
          </a:p>
        </p:txBody>
      </p:sp>
      <p:pic>
        <p:nvPicPr>
          <p:cNvPr id="3" name="Picture 2"/>
          <p:cNvPicPr>
            <a:picLocks noChangeAspect="1"/>
          </p:cNvPicPr>
          <p:nvPr/>
        </p:nvPicPr>
        <p:blipFill>
          <a:blip r:embed="rId2"/>
          <a:stretch>
            <a:fillRect/>
          </a:stretch>
        </p:blipFill>
        <p:spPr>
          <a:xfrm>
            <a:off x="10456273" y="104412"/>
            <a:ext cx="1535429" cy="1298340"/>
          </a:xfrm>
          <a:prstGeom prst="rect">
            <a:avLst/>
          </a:prstGeom>
        </p:spPr>
      </p:pic>
    </p:spTree>
    <p:extLst>
      <p:ext uri="{BB962C8B-B14F-4D97-AF65-F5344CB8AC3E}">
        <p14:creationId xmlns:p14="http://schemas.microsoft.com/office/powerpoint/2010/main" val="926103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b="4489"/>
          <a:stretch/>
        </p:blipFill>
        <p:spPr>
          <a:xfrm>
            <a:off x="192878" y="200026"/>
            <a:ext cx="11715751" cy="6400800"/>
          </a:xfrm>
          <a:prstGeom prst="rect">
            <a:avLst/>
          </a:prstGeom>
          <a:solidFill>
            <a:schemeClr val="accent4">
              <a:lumMod val="40000"/>
              <a:lumOff val="60000"/>
            </a:schemeClr>
          </a:solidFill>
        </p:spPr>
      </p:pic>
    </p:spTree>
    <p:extLst>
      <p:ext uri="{BB962C8B-B14F-4D97-AF65-F5344CB8AC3E}">
        <p14:creationId xmlns:p14="http://schemas.microsoft.com/office/powerpoint/2010/main" val="844247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871537"/>
          </a:xfrm>
        </p:spPr>
        <p:txBody>
          <a:bodyPr>
            <a:normAutofit fontScale="90000"/>
          </a:bodyPr>
          <a:lstStyle/>
          <a:p>
            <a:pPr algn="ctr"/>
            <a:r>
              <a:rPr lang="en-GB" u="sng" dirty="0" smtClean="0">
                <a:latin typeface="Sassoon Penpals" panose="02000400000000000000" pitchFamily="50" charset="0"/>
              </a:rPr>
              <a:t/>
            </a:r>
            <a:br>
              <a:rPr lang="en-GB" u="sng" dirty="0" smtClean="0">
                <a:latin typeface="Sassoon Penpals" panose="02000400000000000000" pitchFamily="50" charset="0"/>
              </a:rPr>
            </a:br>
            <a:r>
              <a:rPr lang="en-GB" u="sng" dirty="0">
                <a:latin typeface="Sassoon Penpals" panose="02000400000000000000" pitchFamily="50" charset="0"/>
              </a:rPr>
              <a:t/>
            </a:r>
            <a:br>
              <a:rPr lang="en-GB" u="sng" dirty="0">
                <a:latin typeface="Sassoon Penpals" panose="02000400000000000000" pitchFamily="50" charset="0"/>
              </a:rPr>
            </a:br>
            <a:r>
              <a:rPr lang="en-GB" u="sng" dirty="0" smtClean="0">
                <a:latin typeface="Sassoon Penpals" panose="02000400000000000000" pitchFamily="50" charset="0"/>
              </a:rPr>
              <a:t/>
            </a:r>
            <a:br>
              <a:rPr lang="en-GB" u="sng" dirty="0" smtClean="0">
                <a:latin typeface="Sassoon Penpals" panose="02000400000000000000" pitchFamily="50" charset="0"/>
              </a:rPr>
            </a:br>
            <a:r>
              <a:rPr lang="en-GB" sz="5300" u="sng" dirty="0" smtClean="0">
                <a:latin typeface="Sassoon Penpals" panose="02000400000000000000" pitchFamily="50" charset="0"/>
              </a:rPr>
              <a:t>Spelling</a:t>
            </a:r>
            <a:r>
              <a:rPr lang="en-GB" u="sng" dirty="0" smtClean="0">
                <a:latin typeface="Sassoon Penpals" panose="02000400000000000000" pitchFamily="50" charset="0"/>
              </a:rPr>
              <a:t/>
            </a:r>
            <a:br>
              <a:rPr lang="en-GB" u="sng" dirty="0" smtClean="0">
                <a:latin typeface="Sassoon Penpals" panose="02000400000000000000" pitchFamily="50" charset="0"/>
              </a:rPr>
            </a:br>
            <a:r>
              <a:rPr lang="en-GB" sz="4900" dirty="0" smtClean="0">
                <a:latin typeface="Sassoon Penpals" panose="02000400000000000000" pitchFamily="50" charset="0"/>
              </a:rPr>
              <a:t>Year 1 children are expected to be able to spell many of the Year 1 common exception words below correctly. </a:t>
            </a:r>
            <a:r>
              <a:rPr lang="en-GB" u="sng" dirty="0" smtClean="0">
                <a:latin typeface="Sassoon Penpals" panose="02000400000000000000" pitchFamily="50" charset="0"/>
              </a:rPr>
              <a:t/>
            </a:r>
            <a:br>
              <a:rPr lang="en-GB" u="sng" dirty="0" smtClean="0">
                <a:latin typeface="Sassoon Penpals" panose="02000400000000000000" pitchFamily="50" charset="0"/>
              </a:rPr>
            </a:br>
            <a:endParaRPr lang="en-GB" u="sng" dirty="0">
              <a:latin typeface="Sassoon Penpals" panose="02000400000000000000" pitchFamily="50" charset="0"/>
            </a:endParaRPr>
          </a:p>
        </p:txBody>
      </p:sp>
      <p:pic>
        <p:nvPicPr>
          <p:cNvPr id="4" name="Picture 3"/>
          <p:cNvPicPr>
            <a:picLocks noChangeAspect="1"/>
          </p:cNvPicPr>
          <p:nvPr/>
        </p:nvPicPr>
        <p:blipFill>
          <a:blip r:embed="rId2"/>
          <a:stretch>
            <a:fillRect/>
          </a:stretch>
        </p:blipFill>
        <p:spPr>
          <a:xfrm>
            <a:off x="542925" y="2057399"/>
            <a:ext cx="11087100" cy="4658317"/>
          </a:xfrm>
          <a:prstGeom prst="rect">
            <a:avLst/>
          </a:prstGeom>
        </p:spPr>
      </p:pic>
    </p:spTree>
    <p:extLst>
      <p:ext uri="{BB962C8B-B14F-4D97-AF65-F5344CB8AC3E}">
        <p14:creationId xmlns:p14="http://schemas.microsoft.com/office/powerpoint/2010/main" val="4016983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47663" y="193675"/>
            <a:ext cx="11844337" cy="1325563"/>
          </a:xfrm>
        </p:spPr>
        <p:txBody>
          <a:bodyPr>
            <a:normAutofit/>
          </a:bodyPr>
          <a:lstStyle/>
          <a:p>
            <a:pPr algn="ctr"/>
            <a:r>
              <a:rPr lang="en-GB" u="sng" dirty="0" smtClean="0">
                <a:latin typeface="Sassoon Penpals" panose="02000400000000000000" pitchFamily="50" charset="0"/>
              </a:rPr>
              <a:t>Practise spelling the common exception words, using the look, say, cover, write, check method.</a:t>
            </a:r>
            <a:endParaRPr lang="en-GB" u="sng" dirty="0">
              <a:latin typeface="Sassoon Penpals" panose="02000400000000000000" pitchFamily="50" charset="0"/>
            </a:endParaRPr>
          </a:p>
        </p:txBody>
      </p:sp>
      <p:sp>
        <p:nvSpPr>
          <p:cNvPr id="4" name="Rectangle 3"/>
          <p:cNvSpPr/>
          <p:nvPr/>
        </p:nvSpPr>
        <p:spPr>
          <a:xfrm>
            <a:off x="347663" y="1519238"/>
            <a:ext cx="11210925" cy="3170099"/>
          </a:xfrm>
          <a:prstGeom prst="rect">
            <a:avLst/>
          </a:prstGeom>
        </p:spPr>
        <p:txBody>
          <a:bodyPr wrap="square">
            <a:spAutoFit/>
          </a:bodyPr>
          <a:lstStyle/>
          <a:p>
            <a:r>
              <a:rPr lang="en-GB" sz="4000" dirty="0" smtClean="0">
                <a:latin typeface="Sassoon Penpals" panose="02000400000000000000" pitchFamily="50" charset="0"/>
              </a:rPr>
              <a:t>Look- Study the word</a:t>
            </a:r>
          </a:p>
          <a:p>
            <a:r>
              <a:rPr lang="en-GB" sz="4000" dirty="0" smtClean="0">
                <a:latin typeface="Sassoon Penpals" panose="02000400000000000000" pitchFamily="50" charset="0"/>
              </a:rPr>
              <a:t>Say- Say it aloud a few times.</a:t>
            </a:r>
          </a:p>
          <a:p>
            <a:r>
              <a:rPr lang="en-GB" sz="4000" dirty="0" smtClean="0">
                <a:latin typeface="Sassoon Penpals" panose="02000400000000000000" pitchFamily="50" charset="0"/>
              </a:rPr>
              <a:t>Cover- Cover it up with a piece of paper or your hand.</a:t>
            </a:r>
          </a:p>
          <a:p>
            <a:r>
              <a:rPr lang="en-GB" sz="4000" dirty="0" smtClean="0">
                <a:latin typeface="Sassoon Penpals" panose="02000400000000000000" pitchFamily="50" charset="0"/>
              </a:rPr>
              <a:t>Write- Write the spelling next to the original word.</a:t>
            </a:r>
          </a:p>
          <a:p>
            <a:r>
              <a:rPr lang="en-GB" sz="4000" dirty="0" smtClean="0">
                <a:latin typeface="Sassoon Penpals" panose="02000400000000000000" pitchFamily="50" charset="0"/>
              </a:rPr>
              <a:t>Check- Check your spelling to see if you’ve got it right.</a:t>
            </a:r>
            <a:endParaRPr lang="en-GB" sz="4000" dirty="0">
              <a:latin typeface="Sassoon Penpals" panose="02000400000000000000" pitchFamily="50" charset="0"/>
            </a:endParaRPr>
          </a:p>
        </p:txBody>
      </p:sp>
      <p:pic>
        <p:nvPicPr>
          <p:cNvPr id="5" name="Picture 4"/>
          <p:cNvPicPr>
            <a:picLocks noChangeAspect="1"/>
          </p:cNvPicPr>
          <p:nvPr/>
        </p:nvPicPr>
        <p:blipFill>
          <a:blip r:embed="rId2"/>
          <a:stretch>
            <a:fillRect/>
          </a:stretch>
        </p:blipFill>
        <p:spPr>
          <a:xfrm>
            <a:off x="2952750" y="4689337"/>
            <a:ext cx="6000750" cy="2168663"/>
          </a:xfrm>
          <a:prstGeom prst="rect">
            <a:avLst/>
          </a:prstGeom>
        </p:spPr>
      </p:pic>
    </p:spTree>
    <p:extLst>
      <p:ext uri="{BB962C8B-B14F-4D97-AF65-F5344CB8AC3E}">
        <p14:creationId xmlns:p14="http://schemas.microsoft.com/office/powerpoint/2010/main" val="355842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23726" t="17803" r="48842" b="12587"/>
          <a:stretch/>
        </p:blipFill>
        <p:spPr>
          <a:xfrm>
            <a:off x="6057900" y="0"/>
            <a:ext cx="6134100" cy="6728488"/>
          </a:xfrm>
          <a:prstGeom prst="rect">
            <a:avLst/>
          </a:prstGeom>
          <a:solidFill>
            <a:schemeClr val="accent5">
              <a:lumMod val="20000"/>
              <a:lumOff val="80000"/>
            </a:schemeClr>
          </a:solidFill>
        </p:spPr>
      </p:pic>
      <p:sp>
        <p:nvSpPr>
          <p:cNvPr id="5" name="TextBox 4"/>
          <p:cNvSpPr txBox="1"/>
          <p:nvPr/>
        </p:nvSpPr>
        <p:spPr>
          <a:xfrm>
            <a:off x="0" y="541694"/>
            <a:ext cx="6014788" cy="6432530"/>
          </a:xfrm>
          <a:prstGeom prst="rect">
            <a:avLst/>
          </a:prstGeom>
          <a:noFill/>
        </p:spPr>
        <p:txBody>
          <a:bodyPr wrap="none" rtlCol="0">
            <a:spAutoFit/>
          </a:bodyPr>
          <a:lstStyle/>
          <a:p>
            <a:r>
              <a:rPr lang="en-GB" sz="2400" dirty="0" smtClean="0">
                <a:latin typeface="Sassoon Penpals" panose="02000400000000000000" pitchFamily="50" charset="0"/>
              </a:rPr>
              <a:t>Print out or draw your own spelling grid like the one </a:t>
            </a:r>
          </a:p>
          <a:p>
            <a:r>
              <a:rPr lang="en-GB" sz="2400" dirty="0" smtClean="0">
                <a:latin typeface="Sassoon Penpals" panose="02000400000000000000" pitchFamily="50" charset="0"/>
              </a:rPr>
              <a:t>on this page.</a:t>
            </a:r>
          </a:p>
          <a:p>
            <a:endParaRPr lang="en-GB" sz="2000" dirty="0">
              <a:latin typeface="Sassoon Penpals" panose="02000400000000000000" pitchFamily="50" charset="0"/>
            </a:endParaRPr>
          </a:p>
          <a:p>
            <a:endParaRPr lang="en-GB" sz="2000" dirty="0" smtClean="0">
              <a:latin typeface="Sassoon Penpals" panose="02000400000000000000" pitchFamily="50" charset="0"/>
            </a:endParaRPr>
          </a:p>
          <a:p>
            <a:r>
              <a:rPr lang="en-GB" sz="2400" dirty="0" smtClean="0">
                <a:latin typeface="Sassoon Penpals" panose="02000400000000000000" pitchFamily="50" charset="0"/>
              </a:rPr>
              <a:t>Practise each spelling using the </a:t>
            </a:r>
          </a:p>
          <a:p>
            <a:r>
              <a:rPr lang="en-GB" sz="2400" dirty="0" smtClean="0">
                <a:latin typeface="Sassoon Penpals" panose="02000400000000000000" pitchFamily="50" charset="0"/>
              </a:rPr>
              <a:t>‘Look, Say, Cover, Write, Check’ method.</a:t>
            </a:r>
          </a:p>
          <a:p>
            <a:endParaRPr lang="en-GB" sz="2000" dirty="0">
              <a:latin typeface="Sassoon Penpals" panose="02000400000000000000" pitchFamily="50" charset="0"/>
            </a:endParaRPr>
          </a:p>
          <a:p>
            <a:endParaRPr lang="en-GB" sz="2000" dirty="0" smtClean="0">
              <a:latin typeface="Sassoon Penpals" panose="02000400000000000000" pitchFamily="50" charset="0"/>
            </a:endParaRPr>
          </a:p>
          <a:p>
            <a:endParaRPr lang="en-GB" sz="2000" dirty="0">
              <a:latin typeface="Sassoon Penpals" panose="02000400000000000000" pitchFamily="50" charset="0"/>
            </a:endParaRPr>
          </a:p>
          <a:p>
            <a:r>
              <a:rPr lang="en-GB" sz="2400" dirty="0" smtClean="0">
                <a:latin typeface="Sassoon Penpals" panose="02000400000000000000" pitchFamily="50" charset="0"/>
              </a:rPr>
              <a:t>Fill in the missing word. Can you spell the word correctly </a:t>
            </a:r>
          </a:p>
          <a:p>
            <a:r>
              <a:rPr lang="en-GB" sz="2400" dirty="0">
                <a:latin typeface="Sassoon Penpals" panose="02000400000000000000" pitchFamily="50" charset="0"/>
              </a:rPr>
              <a:t>w</a:t>
            </a:r>
            <a:r>
              <a:rPr lang="en-GB" sz="2400" dirty="0" smtClean="0">
                <a:latin typeface="Sassoon Penpals" panose="02000400000000000000" pitchFamily="50" charset="0"/>
              </a:rPr>
              <a:t>ithout looking at the spelling grid?</a:t>
            </a:r>
          </a:p>
          <a:p>
            <a:endParaRPr lang="en-GB" sz="2000" dirty="0">
              <a:latin typeface="Sassoon Penpals" panose="02000400000000000000" pitchFamily="50" charset="0"/>
            </a:endParaRPr>
          </a:p>
          <a:p>
            <a:endParaRPr lang="en-GB" sz="2000" dirty="0" smtClean="0">
              <a:latin typeface="Sassoon Penpals" panose="02000400000000000000" pitchFamily="50" charset="0"/>
            </a:endParaRPr>
          </a:p>
          <a:p>
            <a:endParaRPr lang="en-GB" sz="2000" dirty="0">
              <a:latin typeface="Sassoon Penpals" panose="02000400000000000000" pitchFamily="50" charset="0"/>
            </a:endParaRPr>
          </a:p>
          <a:p>
            <a:r>
              <a:rPr lang="en-GB" sz="2400" dirty="0" smtClean="0">
                <a:latin typeface="Sassoon Penpals" panose="02000400000000000000" pitchFamily="50" charset="0"/>
              </a:rPr>
              <a:t>Finally, write your own sentences, using each common </a:t>
            </a:r>
          </a:p>
          <a:p>
            <a:r>
              <a:rPr lang="en-GB" sz="2400" dirty="0" smtClean="0">
                <a:latin typeface="Sassoon Penpals" panose="02000400000000000000" pitchFamily="50" charset="0"/>
              </a:rPr>
              <a:t>exception word. Remember your capital letter at the </a:t>
            </a:r>
          </a:p>
          <a:p>
            <a:r>
              <a:rPr lang="en-GB" sz="2400" dirty="0" smtClean="0">
                <a:latin typeface="Sassoon Penpals" panose="02000400000000000000" pitchFamily="50" charset="0"/>
              </a:rPr>
              <a:t>beginning of your sentence and full stop at the end.</a:t>
            </a:r>
          </a:p>
          <a:p>
            <a:endParaRPr lang="en-GB" dirty="0"/>
          </a:p>
          <a:p>
            <a:endParaRPr lang="en-GB" dirty="0"/>
          </a:p>
        </p:txBody>
      </p:sp>
      <p:sp>
        <p:nvSpPr>
          <p:cNvPr id="6" name="Right Arrow 5"/>
          <p:cNvSpPr/>
          <p:nvPr/>
        </p:nvSpPr>
        <p:spPr>
          <a:xfrm rot="1531974">
            <a:off x="5142287" y="1032709"/>
            <a:ext cx="980117" cy="5143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a:blip r:embed="rId3"/>
          <a:stretch>
            <a:fillRect/>
          </a:stretch>
        </p:blipFill>
        <p:spPr>
          <a:xfrm>
            <a:off x="4805642" y="4034121"/>
            <a:ext cx="963253" cy="688909"/>
          </a:xfrm>
          <a:prstGeom prst="rect">
            <a:avLst/>
          </a:prstGeom>
        </p:spPr>
      </p:pic>
      <p:pic>
        <p:nvPicPr>
          <p:cNvPr id="8" name="Picture 7"/>
          <p:cNvPicPr>
            <a:picLocks noChangeAspect="1"/>
          </p:cNvPicPr>
          <p:nvPr/>
        </p:nvPicPr>
        <p:blipFill>
          <a:blip r:embed="rId4"/>
          <a:stretch>
            <a:fillRect/>
          </a:stretch>
        </p:blipFill>
        <p:spPr>
          <a:xfrm rot="17910916">
            <a:off x="5192846" y="6123660"/>
            <a:ext cx="878997" cy="628650"/>
          </a:xfrm>
          <a:prstGeom prst="rect">
            <a:avLst/>
          </a:prstGeom>
        </p:spPr>
      </p:pic>
      <p:pic>
        <p:nvPicPr>
          <p:cNvPr id="9" name="Picture 8"/>
          <p:cNvPicPr>
            <a:picLocks noChangeAspect="1"/>
          </p:cNvPicPr>
          <p:nvPr/>
        </p:nvPicPr>
        <p:blipFill>
          <a:blip r:embed="rId5"/>
          <a:stretch>
            <a:fillRect/>
          </a:stretch>
        </p:blipFill>
        <p:spPr>
          <a:xfrm>
            <a:off x="1094763" y="2684101"/>
            <a:ext cx="3088886" cy="843829"/>
          </a:xfrm>
          <a:prstGeom prst="rect">
            <a:avLst/>
          </a:prstGeom>
        </p:spPr>
      </p:pic>
    </p:spTree>
    <p:extLst>
      <p:ext uri="{BB962C8B-B14F-4D97-AF65-F5344CB8AC3E}">
        <p14:creationId xmlns:p14="http://schemas.microsoft.com/office/powerpoint/2010/main" val="2416673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23664" t="20788" r="22616" b="13304"/>
          <a:stretch/>
        </p:blipFill>
        <p:spPr>
          <a:xfrm>
            <a:off x="158044" y="361243"/>
            <a:ext cx="11800594" cy="6139569"/>
          </a:xfrm>
          <a:prstGeom prst="rect">
            <a:avLst/>
          </a:prstGeom>
        </p:spPr>
      </p:pic>
    </p:spTree>
    <p:extLst>
      <p:ext uri="{BB962C8B-B14F-4D97-AF65-F5344CB8AC3E}">
        <p14:creationId xmlns:p14="http://schemas.microsoft.com/office/powerpoint/2010/main" val="3849969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20709" t="18131" r="19848" b="6021"/>
          <a:stretch/>
        </p:blipFill>
        <p:spPr>
          <a:xfrm>
            <a:off x="228600" y="185738"/>
            <a:ext cx="11701463" cy="6443662"/>
          </a:xfrm>
          <a:prstGeom prst="rect">
            <a:avLst/>
          </a:prstGeom>
        </p:spPr>
      </p:pic>
    </p:spTree>
    <p:extLst>
      <p:ext uri="{BB962C8B-B14F-4D97-AF65-F5344CB8AC3E}">
        <p14:creationId xmlns:p14="http://schemas.microsoft.com/office/powerpoint/2010/main" val="3087881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20826" t="20510" r="18448" b="5271"/>
          <a:stretch/>
        </p:blipFill>
        <p:spPr>
          <a:xfrm>
            <a:off x="328613" y="214312"/>
            <a:ext cx="11558587" cy="6429375"/>
          </a:xfrm>
          <a:prstGeom prst="rect">
            <a:avLst/>
          </a:prstGeom>
        </p:spPr>
      </p:pic>
    </p:spTree>
    <p:extLst>
      <p:ext uri="{BB962C8B-B14F-4D97-AF65-F5344CB8AC3E}">
        <p14:creationId xmlns:p14="http://schemas.microsoft.com/office/powerpoint/2010/main" val="2469513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0608" t="20475" r="18777" b="6793"/>
          <a:stretch/>
        </p:blipFill>
        <p:spPr>
          <a:xfrm>
            <a:off x="257175" y="257174"/>
            <a:ext cx="11715749" cy="6257925"/>
          </a:xfrm>
          <a:prstGeom prst="rect">
            <a:avLst/>
          </a:prstGeom>
          <a:solidFill>
            <a:schemeClr val="accent6">
              <a:lumMod val="60000"/>
              <a:lumOff val="40000"/>
            </a:schemeClr>
          </a:solidFill>
        </p:spPr>
      </p:pic>
    </p:spTree>
    <p:extLst>
      <p:ext uri="{BB962C8B-B14F-4D97-AF65-F5344CB8AC3E}">
        <p14:creationId xmlns:p14="http://schemas.microsoft.com/office/powerpoint/2010/main" val="470453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5750" y="1166813"/>
            <a:ext cx="12192000" cy="3381374"/>
          </a:xfrm>
        </p:spPr>
        <p:txBody>
          <a:bodyPr>
            <a:normAutofit fontScale="90000"/>
          </a:bodyPr>
          <a:lstStyle/>
          <a:p>
            <a:r>
              <a:rPr lang="en-GB" sz="2200" b="0" i="0" dirty="0" smtClean="0">
                <a:solidFill>
                  <a:srgbClr val="333333"/>
                </a:solidFill>
                <a:effectLst/>
                <a:latin typeface="Sassoon Penpals" panose="02000400000000000000" pitchFamily="50" charset="0"/>
              </a:rPr>
              <a:t/>
            </a:r>
            <a:br>
              <a:rPr lang="en-GB" sz="2200" b="0" i="0" dirty="0" smtClean="0">
                <a:solidFill>
                  <a:srgbClr val="333333"/>
                </a:solidFill>
                <a:effectLst/>
                <a:latin typeface="Sassoon Penpals" panose="02000400000000000000" pitchFamily="50" charset="0"/>
              </a:rPr>
            </a:br>
            <a:r>
              <a:rPr lang="en-GB" sz="2200" b="0" i="0" dirty="0" smtClean="0">
                <a:solidFill>
                  <a:srgbClr val="333333"/>
                </a:solidFill>
                <a:effectLst/>
                <a:latin typeface="Sassoon Penpals" panose="02000400000000000000" pitchFamily="50" charset="0"/>
              </a:rPr>
              <a:t/>
            </a:r>
            <a:br>
              <a:rPr lang="en-GB" sz="2200" b="0" i="0" dirty="0" smtClean="0">
                <a:solidFill>
                  <a:srgbClr val="333333"/>
                </a:solidFill>
                <a:effectLst/>
                <a:latin typeface="Sassoon Penpals" panose="02000400000000000000" pitchFamily="50" charset="0"/>
              </a:rPr>
            </a:br>
            <a:r>
              <a:rPr lang="en-GB" sz="2200" b="0" i="0" dirty="0" smtClean="0">
                <a:solidFill>
                  <a:srgbClr val="333333"/>
                </a:solidFill>
                <a:effectLst/>
                <a:latin typeface="Sassoon Penpals" panose="02000400000000000000" pitchFamily="50" charset="0"/>
              </a:rPr>
              <a:t/>
            </a:r>
            <a:br>
              <a:rPr lang="en-GB" sz="2200" b="0" i="0" dirty="0" smtClean="0">
                <a:solidFill>
                  <a:srgbClr val="333333"/>
                </a:solidFill>
                <a:effectLst/>
                <a:latin typeface="Sassoon Penpals" panose="02000400000000000000" pitchFamily="50" charset="0"/>
              </a:rPr>
            </a:br>
            <a:r>
              <a:rPr lang="en-GB" sz="2200" b="0" i="0" dirty="0" smtClean="0">
                <a:solidFill>
                  <a:srgbClr val="333333"/>
                </a:solidFill>
                <a:effectLst/>
                <a:latin typeface="Sassoon Penpals" panose="02000400000000000000" pitchFamily="50" charset="0"/>
              </a:rPr>
              <a:t/>
            </a:r>
            <a:br>
              <a:rPr lang="en-GB" sz="2200" b="0" i="0" dirty="0" smtClean="0">
                <a:solidFill>
                  <a:srgbClr val="333333"/>
                </a:solidFill>
                <a:effectLst/>
                <a:latin typeface="Sassoon Penpals" panose="02000400000000000000" pitchFamily="50" charset="0"/>
              </a:rPr>
            </a:br>
            <a:r>
              <a:rPr lang="en-GB" sz="2200" dirty="0">
                <a:solidFill>
                  <a:srgbClr val="333333"/>
                </a:solidFill>
                <a:latin typeface="Sassoon Penpals" panose="02000400000000000000" pitchFamily="50" charset="0"/>
              </a:rPr>
              <a:t/>
            </a:r>
            <a:br>
              <a:rPr lang="en-GB" sz="2200" dirty="0">
                <a:solidFill>
                  <a:srgbClr val="333333"/>
                </a:solidFill>
                <a:latin typeface="Sassoon Penpals" panose="02000400000000000000" pitchFamily="50" charset="0"/>
              </a:rPr>
            </a:br>
            <a:r>
              <a:rPr lang="en-GB" sz="2200" dirty="0" smtClean="0">
                <a:solidFill>
                  <a:srgbClr val="333333"/>
                </a:solidFill>
                <a:latin typeface="Sassoon Penpals" panose="02000400000000000000" pitchFamily="50" charset="0"/>
              </a:rPr>
              <a:t/>
            </a:r>
            <a:br>
              <a:rPr lang="en-GB" sz="2200" dirty="0" smtClean="0">
                <a:solidFill>
                  <a:srgbClr val="333333"/>
                </a:solidFill>
                <a:latin typeface="Sassoon Penpals" panose="02000400000000000000" pitchFamily="50" charset="0"/>
              </a:rPr>
            </a:br>
            <a:r>
              <a:rPr lang="en-GB" sz="2200" dirty="0">
                <a:solidFill>
                  <a:srgbClr val="333333"/>
                </a:solidFill>
                <a:latin typeface="Sassoon Penpals" panose="02000400000000000000" pitchFamily="50" charset="0"/>
              </a:rPr>
              <a:t/>
            </a:r>
            <a:br>
              <a:rPr lang="en-GB" sz="2200" dirty="0">
                <a:solidFill>
                  <a:srgbClr val="333333"/>
                </a:solidFill>
                <a:latin typeface="Sassoon Penpals" panose="02000400000000000000" pitchFamily="50" charset="0"/>
              </a:rPr>
            </a:br>
            <a:r>
              <a:rPr lang="en-GB" sz="2200" dirty="0" smtClean="0">
                <a:solidFill>
                  <a:srgbClr val="333333"/>
                </a:solidFill>
                <a:latin typeface="Sassoon Penpals" panose="02000400000000000000" pitchFamily="50" charset="0"/>
              </a:rPr>
              <a:t/>
            </a:r>
            <a:br>
              <a:rPr lang="en-GB" sz="2200" dirty="0" smtClean="0">
                <a:solidFill>
                  <a:srgbClr val="333333"/>
                </a:solidFill>
                <a:latin typeface="Sassoon Penpals" panose="02000400000000000000" pitchFamily="50" charset="0"/>
              </a:rPr>
            </a:br>
            <a:r>
              <a:rPr lang="en-GB" sz="2200" dirty="0">
                <a:solidFill>
                  <a:srgbClr val="333333"/>
                </a:solidFill>
                <a:latin typeface="Sassoon Penpals" panose="02000400000000000000" pitchFamily="50" charset="0"/>
              </a:rPr>
              <a:t/>
            </a:r>
            <a:br>
              <a:rPr lang="en-GB" sz="2200" dirty="0">
                <a:solidFill>
                  <a:srgbClr val="333333"/>
                </a:solidFill>
                <a:latin typeface="Sassoon Penpals" panose="02000400000000000000" pitchFamily="50" charset="0"/>
              </a:rPr>
            </a:br>
            <a:r>
              <a:rPr lang="en-GB" sz="3100" b="0" i="0" dirty="0" smtClean="0">
                <a:solidFill>
                  <a:srgbClr val="333333"/>
                </a:solidFill>
                <a:effectLst/>
                <a:latin typeface="Sassoon Penpals" panose="02000400000000000000" pitchFamily="50" charset="0"/>
              </a:rPr>
              <a:t/>
            </a:r>
            <a:br>
              <a:rPr lang="en-GB" sz="3100" b="0" i="0" dirty="0" smtClean="0">
                <a:solidFill>
                  <a:srgbClr val="333333"/>
                </a:solidFill>
                <a:effectLst/>
                <a:latin typeface="Sassoon Penpals" panose="02000400000000000000" pitchFamily="50" charset="0"/>
              </a:rPr>
            </a:br>
            <a:endParaRPr lang="en-GB" sz="3100" u="sng" dirty="0">
              <a:latin typeface="Sassoon Penpals" panose="02000400000000000000" pitchFamily="50" charset="0"/>
            </a:endParaRPr>
          </a:p>
        </p:txBody>
      </p:sp>
      <p:sp>
        <p:nvSpPr>
          <p:cNvPr id="3" name="Content Placeholder 2"/>
          <p:cNvSpPr>
            <a:spLocks noGrp="1"/>
          </p:cNvSpPr>
          <p:nvPr>
            <p:ph idx="1"/>
          </p:nvPr>
        </p:nvSpPr>
        <p:spPr>
          <a:xfrm>
            <a:off x="285750" y="-1110853"/>
            <a:ext cx="11772900" cy="5881688"/>
          </a:xfrm>
        </p:spPr>
        <p:txBody>
          <a:bodyPr>
            <a:normAutofit fontScale="85000" lnSpcReduction="20000"/>
          </a:bodyPr>
          <a:lstStyle/>
          <a:p>
            <a:pPr marL="0" indent="0" algn="ctr">
              <a:buNone/>
            </a:pPr>
            <a:endParaRPr lang="en-GB" sz="13900" u="sng" dirty="0" smtClean="0">
              <a:latin typeface="Sassoon Penpals" panose="02000400000000000000" pitchFamily="50" charset="0"/>
            </a:endParaRPr>
          </a:p>
          <a:p>
            <a:pPr marL="0" indent="0" algn="ctr">
              <a:buNone/>
            </a:pPr>
            <a:r>
              <a:rPr lang="en-GB" sz="7700" u="sng" dirty="0" smtClean="0">
                <a:latin typeface="Sassoon Penpals" panose="02000400000000000000" pitchFamily="50" charset="0"/>
              </a:rPr>
              <a:t>Writing Sentences</a:t>
            </a:r>
          </a:p>
          <a:p>
            <a:pPr marL="0" indent="0" algn="ctr">
              <a:buNone/>
            </a:pPr>
            <a:r>
              <a:rPr lang="en-GB" sz="6900" dirty="0" smtClean="0">
                <a:latin typeface="Sassoon Penpals" panose="02000400000000000000" pitchFamily="50" charset="0"/>
              </a:rPr>
              <a:t>Year 1 children should be able to write simple sentences, using a capital letter at the beginning and a full stop at the end. They should use spaces between words and use their neatest handwriting. </a:t>
            </a:r>
            <a:endParaRPr lang="en-GB" sz="6900" dirty="0">
              <a:latin typeface="Sassoon Penpals" panose="02000400000000000000" pitchFamily="50" charset="0"/>
            </a:endParaRPr>
          </a:p>
        </p:txBody>
      </p:sp>
      <p:pic>
        <p:nvPicPr>
          <p:cNvPr id="6" name="Picture 5"/>
          <p:cNvPicPr>
            <a:picLocks noChangeAspect="1"/>
          </p:cNvPicPr>
          <p:nvPr/>
        </p:nvPicPr>
        <p:blipFill rotWithShape="1">
          <a:blip r:embed="rId2"/>
          <a:srcRect l="22913" t="27929" r="20755" b="12501"/>
          <a:stretch/>
        </p:blipFill>
        <p:spPr>
          <a:xfrm>
            <a:off x="1328737" y="4214813"/>
            <a:ext cx="9444038" cy="2428876"/>
          </a:xfrm>
          <a:prstGeom prst="rect">
            <a:avLst/>
          </a:prstGeom>
        </p:spPr>
      </p:pic>
    </p:spTree>
    <p:extLst>
      <p:ext uri="{BB962C8B-B14F-4D97-AF65-F5344CB8AC3E}">
        <p14:creationId xmlns:p14="http://schemas.microsoft.com/office/powerpoint/2010/main" val="2824532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9062" y="1638300"/>
            <a:ext cx="11853863" cy="3381374"/>
          </a:xfrm>
        </p:spPr>
        <p:txBody>
          <a:bodyPr>
            <a:normAutofit fontScale="90000"/>
          </a:bodyPr>
          <a:lstStyle/>
          <a:p>
            <a:pPr algn="ctr"/>
            <a:r>
              <a:rPr lang="en-GB" sz="2200" b="0" i="0" dirty="0" smtClean="0">
                <a:solidFill>
                  <a:srgbClr val="333333"/>
                </a:solidFill>
                <a:effectLst/>
                <a:latin typeface="Sassoon Penpals" panose="02000400000000000000" pitchFamily="50" charset="0"/>
              </a:rPr>
              <a:t/>
            </a:r>
            <a:br>
              <a:rPr lang="en-GB" sz="2200" b="0" i="0" dirty="0" smtClean="0">
                <a:solidFill>
                  <a:srgbClr val="333333"/>
                </a:solidFill>
                <a:effectLst/>
                <a:latin typeface="Sassoon Penpals" panose="02000400000000000000" pitchFamily="50" charset="0"/>
              </a:rPr>
            </a:br>
            <a:r>
              <a:rPr lang="en-GB" sz="5300" b="0" i="0" dirty="0" smtClean="0">
                <a:solidFill>
                  <a:srgbClr val="333333"/>
                </a:solidFill>
                <a:effectLst/>
                <a:latin typeface="Sassoon Penpals" panose="02000400000000000000" pitchFamily="50" charset="0"/>
              </a:rPr>
              <a:t/>
            </a:r>
            <a:br>
              <a:rPr lang="en-GB" sz="5300" b="0" i="0" dirty="0" smtClean="0">
                <a:solidFill>
                  <a:srgbClr val="333333"/>
                </a:solidFill>
                <a:effectLst/>
                <a:latin typeface="Sassoon Penpals" panose="02000400000000000000" pitchFamily="50" charset="0"/>
              </a:rPr>
            </a:br>
            <a:r>
              <a:rPr lang="en-GB" sz="5300" b="0" i="0" dirty="0" smtClean="0">
                <a:solidFill>
                  <a:srgbClr val="333333"/>
                </a:solidFill>
                <a:effectLst/>
                <a:latin typeface="Sassoon Penpals" panose="02000400000000000000" pitchFamily="50" charset="0"/>
              </a:rPr>
              <a:t>Encourage your child to write simple sentences by using this fun sentence scrambling game. Remind your child to look for words that begin with a capital letter and end with a full stop. This will help your child to order the words correctly. The sentences should be written on paper or in a writing book. </a:t>
            </a:r>
            <a:r>
              <a:rPr lang="en-GB" sz="2400" dirty="0">
                <a:solidFill>
                  <a:srgbClr val="333333"/>
                </a:solidFill>
                <a:latin typeface="Sassoon Penpals" panose="02000400000000000000" pitchFamily="50" charset="0"/>
              </a:rPr>
              <a:t/>
            </a:r>
            <a:br>
              <a:rPr lang="en-GB" sz="2400" dirty="0">
                <a:solidFill>
                  <a:srgbClr val="333333"/>
                </a:solidFill>
                <a:latin typeface="Sassoon Penpals" panose="02000400000000000000" pitchFamily="50" charset="0"/>
              </a:rPr>
            </a:br>
            <a:r>
              <a:rPr lang="en-GB" sz="3100" b="0" i="0" dirty="0" smtClean="0">
                <a:solidFill>
                  <a:srgbClr val="333333"/>
                </a:solidFill>
                <a:effectLst/>
                <a:latin typeface="Sassoon Penpals" panose="02000400000000000000" pitchFamily="50" charset="0"/>
              </a:rPr>
              <a:t/>
            </a:r>
            <a:br>
              <a:rPr lang="en-GB" sz="3100" b="0" i="0" dirty="0" smtClean="0">
                <a:solidFill>
                  <a:srgbClr val="333333"/>
                </a:solidFill>
                <a:effectLst/>
                <a:latin typeface="Sassoon Penpals" panose="02000400000000000000" pitchFamily="50" charset="0"/>
              </a:rPr>
            </a:br>
            <a:endParaRPr lang="en-GB" sz="3100" u="sng" dirty="0">
              <a:latin typeface="Sassoon Penpals" panose="02000400000000000000" pitchFamily="50" charset="0"/>
            </a:endParaRPr>
          </a:p>
        </p:txBody>
      </p:sp>
      <p:sp>
        <p:nvSpPr>
          <p:cNvPr id="3" name="Content Placeholder 2"/>
          <p:cNvSpPr>
            <a:spLocks noGrp="1"/>
          </p:cNvSpPr>
          <p:nvPr>
            <p:ph idx="1"/>
          </p:nvPr>
        </p:nvSpPr>
        <p:spPr>
          <a:xfrm>
            <a:off x="457200" y="204787"/>
            <a:ext cx="11515725" cy="5676900"/>
          </a:xfrm>
        </p:spPr>
        <p:txBody>
          <a:bodyPr>
            <a:normAutofit/>
          </a:bodyPr>
          <a:lstStyle/>
          <a:p>
            <a:pPr marL="0" indent="0" algn="ctr">
              <a:buNone/>
            </a:pPr>
            <a:r>
              <a:rPr lang="en-GB" sz="4800" u="sng" dirty="0" smtClean="0">
                <a:latin typeface="Sassoon Penpals" panose="02000400000000000000" pitchFamily="50" charset="0"/>
              </a:rPr>
              <a:t>Writing Sentences</a:t>
            </a:r>
          </a:p>
        </p:txBody>
      </p:sp>
      <p:pic>
        <p:nvPicPr>
          <p:cNvPr id="4" name="Picture 3"/>
          <p:cNvPicPr>
            <a:picLocks noChangeAspect="1"/>
          </p:cNvPicPr>
          <p:nvPr/>
        </p:nvPicPr>
        <p:blipFill>
          <a:blip r:embed="rId2"/>
          <a:stretch>
            <a:fillRect/>
          </a:stretch>
        </p:blipFill>
        <p:spPr>
          <a:xfrm>
            <a:off x="9544050" y="4829175"/>
            <a:ext cx="2276475" cy="1785938"/>
          </a:xfrm>
          <a:prstGeom prst="rect">
            <a:avLst/>
          </a:prstGeom>
        </p:spPr>
      </p:pic>
    </p:spTree>
    <p:extLst>
      <p:ext uri="{BB962C8B-B14F-4D97-AF65-F5344CB8AC3E}">
        <p14:creationId xmlns:p14="http://schemas.microsoft.com/office/powerpoint/2010/main" val="1558714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33565" t="10742" r="33382" b="12500"/>
          <a:stretch/>
        </p:blipFill>
        <p:spPr>
          <a:xfrm>
            <a:off x="671512" y="471487"/>
            <a:ext cx="10658475" cy="6057901"/>
          </a:xfrm>
          <a:prstGeom prst="rect">
            <a:avLst/>
          </a:prstGeom>
        </p:spPr>
      </p:pic>
    </p:spTree>
    <p:extLst>
      <p:ext uri="{BB962C8B-B14F-4D97-AF65-F5344CB8AC3E}">
        <p14:creationId xmlns:p14="http://schemas.microsoft.com/office/powerpoint/2010/main" val="1618044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33632" t="23386" r="34063" b="16526"/>
          <a:stretch/>
        </p:blipFill>
        <p:spPr>
          <a:xfrm>
            <a:off x="942976" y="171450"/>
            <a:ext cx="10358438" cy="6543675"/>
          </a:xfrm>
          <a:prstGeom prst="rect">
            <a:avLst/>
          </a:prstGeom>
        </p:spPr>
      </p:pic>
    </p:spTree>
    <p:extLst>
      <p:ext uri="{BB962C8B-B14F-4D97-AF65-F5344CB8AC3E}">
        <p14:creationId xmlns:p14="http://schemas.microsoft.com/office/powerpoint/2010/main" val="16809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33816" t="15832" r="33879" b="7662"/>
          <a:stretch/>
        </p:blipFill>
        <p:spPr>
          <a:xfrm>
            <a:off x="942975" y="200025"/>
            <a:ext cx="10215563" cy="6500813"/>
          </a:xfrm>
          <a:prstGeom prst="rect">
            <a:avLst/>
          </a:prstGeom>
        </p:spPr>
      </p:pic>
    </p:spTree>
    <p:extLst>
      <p:ext uri="{BB962C8B-B14F-4D97-AF65-F5344CB8AC3E}">
        <p14:creationId xmlns:p14="http://schemas.microsoft.com/office/powerpoint/2010/main" val="1299179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7774" y="646793"/>
            <a:ext cx="11644313" cy="2149475"/>
          </a:xfrm>
        </p:spPr>
        <p:txBody>
          <a:bodyPr>
            <a:noAutofit/>
          </a:bodyPr>
          <a:lstStyle/>
          <a:p>
            <a:pPr algn="ctr"/>
            <a:r>
              <a:rPr lang="en-GB" sz="4800" dirty="0" smtClean="0">
                <a:latin typeface="Sassoon Penpals" panose="02000400000000000000" pitchFamily="50" charset="0"/>
              </a:rPr>
              <a:t/>
            </a:r>
            <a:br>
              <a:rPr lang="en-GB" sz="4800" dirty="0" smtClean="0">
                <a:latin typeface="Sassoon Penpals" panose="02000400000000000000" pitchFamily="50" charset="0"/>
              </a:rPr>
            </a:br>
            <a:r>
              <a:rPr lang="en-GB" sz="4800" dirty="0">
                <a:latin typeface="Sassoon Penpals" panose="02000400000000000000" pitchFamily="50" charset="0"/>
              </a:rPr>
              <a:t/>
            </a:r>
            <a:br>
              <a:rPr lang="en-GB" sz="4800" dirty="0">
                <a:latin typeface="Sassoon Penpals" panose="02000400000000000000" pitchFamily="50" charset="0"/>
              </a:rPr>
            </a:br>
            <a:r>
              <a:rPr lang="en-GB" sz="4800" dirty="0" smtClean="0">
                <a:latin typeface="Sassoon Penpals" panose="02000400000000000000" pitchFamily="50" charset="0"/>
              </a:rPr>
              <a:t/>
            </a:r>
            <a:br>
              <a:rPr lang="en-GB" sz="4800" dirty="0" smtClean="0">
                <a:latin typeface="Sassoon Penpals" panose="02000400000000000000" pitchFamily="50" charset="0"/>
              </a:rPr>
            </a:br>
            <a:r>
              <a:rPr lang="en-GB" sz="4800" dirty="0">
                <a:latin typeface="Sassoon Penpals" panose="02000400000000000000" pitchFamily="50" charset="0"/>
              </a:rPr>
              <a:t/>
            </a:r>
            <a:br>
              <a:rPr lang="en-GB" sz="4800" dirty="0">
                <a:latin typeface="Sassoon Penpals" panose="02000400000000000000" pitchFamily="50" charset="0"/>
              </a:rPr>
            </a:br>
            <a:r>
              <a:rPr lang="en-GB" sz="4800" dirty="0" smtClean="0">
                <a:latin typeface="Sassoon Penpals" panose="02000400000000000000" pitchFamily="50" charset="0"/>
              </a:rPr>
              <a:t/>
            </a:r>
            <a:br>
              <a:rPr lang="en-GB" sz="4800" dirty="0" smtClean="0">
                <a:latin typeface="Sassoon Penpals" panose="02000400000000000000" pitchFamily="50" charset="0"/>
              </a:rPr>
            </a:br>
            <a:r>
              <a:rPr lang="en-GB" sz="4800" dirty="0" smtClean="0">
                <a:latin typeface="Sassoon Penpals" panose="02000400000000000000" pitchFamily="50" charset="0"/>
              </a:rPr>
              <a:t>In Year 1, children are taught how to write narratives including stories and descriptions. They are encouraged to use conjunctions such as ‘and’ and adjectives to make their sentences longer and their writing more interesting for the reader.</a:t>
            </a:r>
            <a:br>
              <a:rPr lang="en-GB" sz="4800" dirty="0" smtClean="0">
                <a:latin typeface="Sassoon Penpals" panose="02000400000000000000" pitchFamily="50" charset="0"/>
              </a:rPr>
            </a:br>
            <a:r>
              <a:rPr lang="en-GB" sz="4800" dirty="0" smtClean="0">
                <a:latin typeface="Sassoon Penpals" panose="02000400000000000000" pitchFamily="50" charset="0"/>
              </a:rPr>
              <a:t>Use the following picture prompts to help you write some interesting sentences in your </a:t>
            </a:r>
            <a:br>
              <a:rPr lang="en-GB" sz="4800" dirty="0" smtClean="0">
                <a:latin typeface="Sassoon Penpals" panose="02000400000000000000" pitchFamily="50" charset="0"/>
              </a:rPr>
            </a:br>
            <a:r>
              <a:rPr lang="en-GB" sz="4800" dirty="0" smtClean="0">
                <a:latin typeface="Sassoon Penpals" panose="02000400000000000000" pitchFamily="50" charset="0"/>
              </a:rPr>
              <a:t>writing book.</a:t>
            </a:r>
            <a:r>
              <a:rPr lang="en-GB" sz="6000" dirty="0" smtClean="0">
                <a:latin typeface="Sassoon Penpals" panose="02000400000000000000" pitchFamily="50" charset="0"/>
              </a:rPr>
              <a:t/>
            </a:r>
            <a:br>
              <a:rPr lang="en-GB" sz="6000" dirty="0" smtClean="0">
                <a:latin typeface="Sassoon Penpals" panose="02000400000000000000" pitchFamily="50" charset="0"/>
              </a:rPr>
            </a:br>
            <a:endParaRPr lang="en-GB" sz="6000" dirty="0">
              <a:latin typeface="Sassoon Penpals" panose="02000400000000000000" pitchFamily="50"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01138" y="4457699"/>
            <a:ext cx="2486025" cy="2100263"/>
          </a:xfrm>
          <a:prstGeom prst="rect">
            <a:avLst/>
          </a:prstGeom>
        </p:spPr>
      </p:pic>
    </p:spTree>
    <p:extLst>
      <p:ext uri="{BB962C8B-B14F-4D97-AF65-F5344CB8AC3E}">
        <p14:creationId xmlns:p14="http://schemas.microsoft.com/office/powerpoint/2010/main" val="1044121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rotWithShape="1">
          <a:blip r:embed="rId2"/>
          <a:srcRect l="23479" t="12879" r="23725" b="8974"/>
          <a:stretch/>
        </p:blipFill>
        <p:spPr>
          <a:xfrm>
            <a:off x="1800223" y="128588"/>
            <a:ext cx="8301040" cy="3732154"/>
          </a:xfrm>
          <a:prstGeom prst="rect">
            <a:avLst/>
          </a:prstGeom>
        </p:spPr>
      </p:pic>
      <p:sp>
        <p:nvSpPr>
          <p:cNvPr id="7" name="TextBox 6"/>
          <p:cNvSpPr txBox="1"/>
          <p:nvPr/>
        </p:nvSpPr>
        <p:spPr>
          <a:xfrm>
            <a:off x="373" y="3860742"/>
            <a:ext cx="11891397" cy="600164"/>
          </a:xfrm>
          <a:prstGeom prst="rect">
            <a:avLst/>
          </a:prstGeom>
          <a:noFill/>
        </p:spPr>
        <p:txBody>
          <a:bodyPr wrap="none" rtlCol="0">
            <a:spAutoFit/>
          </a:bodyPr>
          <a:lstStyle/>
          <a:p>
            <a:r>
              <a:rPr lang="en-GB" sz="3300" dirty="0" smtClean="0">
                <a:latin typeface="Sassoon Penpals" panose="02000400000000000000" pitchFamily="50" charset="0"/>
              </a:rPr>
              <a:t>Example- I can see a little girl with </a:t>
            </a:r>
            <a:r>
              <a:rPr lang="en-GB" sz="3300" dirty="0" smtClean="0">
                <a:solidFill>
                  <a:srgbClr val="FF0000"/>
                </a:solidFill>
                <a:latin typeface="Sassoon Penpals" panose="02000400000000000000" pitchFamily="50" charset="0"/>
              </a:rPr>
              <a:t>blonde</a:t>
            </a:r>
            <a:r>
              <a:rPr lang="en-GB" sz="3300" dirty="0" smtClean="0">
                <a:latin typeface="Sassoon Penpals" panose="02000400000000000000" pitchFamily="50" charset="0"/>
              </a:rPr>
              <a:t> hair </a:t>
            </a:r>
            <a:r>
              <a:rPr lang="en-GB" sz="3300" dirty="0" smtClean="0">
                <a:solidFill>
                  <a:srgbClr val="0070C0"/>
                </a:solidFill>
                <a:latin typeface="Sassoon Penpals" panose="02000400000000000000" pitchFamily="50" charset="0"/>
              </a:rPr>
              <a:t>and</a:t>
            </a:r>
            <a:r>
              <a:rPr lang="en-GB" sz="3300" dirty="0" smtClean="0">
                <a:latin typeface="Sassoon Penpals" panose="02000400000000000000" pitchFamily="50" charset="0"/>
              </a:rPr>
              <a:t> a </a:t>
            </a:r>
            <a:r>
              <a:rPr lang="en-GB" sz="3300" dirty="0" smtClean="0">
                <a:solidFill>
                  <a:srgbClr val="FF0000"/>
                </a:solidFill>
                <a:latin typeface="Sassoon Penpals" panose="02000400000000000000" pitchFamily="50" charset="0"/>
              </a:rPr>
              <a:t>happy</a:t>
            </a:r>
            <a:r>
              <a:rPr lang="en-GB" sz="3300" dirty="0" smtClean="0">
                <a:latin typeface="Sassoon Penpals" panose="02000400000000000000" pitchFamily="50" charset="0"/>
              </a:rPr>
              <a:t> boy writing in his book</a:t>
            </a:r>
            <a:r>
              <a:rPr lang="en-GB" sz="3300" dirty="0" smtClean="0"/>
              <a:t>.</a:t>
            </a:r>
            <a:endParaRPr lang="en-GB" sz="3300" dirty="0"/>
          </a:p>
        </p:txBody>
      </p:sp>
      <p:pic>
        <p:nvPicPr>
          <p:cNvPr id="8" name="Picture 7"/>
          <p:cNvPicPr>
            <a:picLocks noChangeAspect="1"/>
          </p:cNvPicPr>
          <p:nvPr/>
        </p:nvPicPr>
        <p:blipFill>
          <a:blip r:embed="rId3"/>
          <a:stretch>
            <a:fillRect/>
          </a:stretch>
        </p:blipFill>
        <p:spPr>
          <a:xfrm>
            <a:off x="2793202" y="4648659"/>
            <a:ext cx="6157913" cy="1981990"/>
          </a:xfrm>
          <a:prstGeom prst="rect">
            <a:avLst/>
          </a:prstGeom>
        </p:spPr>
      </p:pic>
    </p:spTree>
    <p:extLst>
      <p:ext uri="{BB962C8B-B14F-4D97-AF65-F5344CB8AC3E}">
        <p14:creationId xmlns:p14="http://schemas.microsoft.com/office/powerpoint/2010/main" val="3345753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4497" t="11266" r="24611" b="13076"/>
          <a:stretch/>
        </p:blipFill>
        <p:spPr>
          <a:xfrm>
            <a:off x="1800225" y="171450"/>
            <a:ext cx="8358188" cy="4314825"/>
          </a:xfrm>
          <a:prstGeom prst="rect">
            <a:avLst/>
          </a:prstGeom>
        </p:spPr>
      </p:pic>
      <p:sp>
        <p:nvSpPr>
          <p:cNvPr id="5" name="Rectangle 4"/>
          <p:cNvSpPr/>
          <p:nvPr/>
        </p:nvSpPr>
        <p:spPr>
          <a:xfrm>
            <a:off x="240506" y="4629150"/>
            <a:ext cx="11703844" cy="1938992"/>
          </a:xfrm>
          <a:prstGeom prst="rect">
            <a:avLst/>
          </a:prstGeom>
        </p:spPr>
        <p:txBody>
          <a:bodyPr wrap="square">
            <a:spAutoFit/>
          </a:bodyPr>
          <a:lstStyle/>
          <a:p>
            <a:pPr lvl="0"/>
            <a:r>
              <a:rPr lang="en-GB" sz="4000" dirty="0" smtClean="0">
                <a:solidFill>
                  <a:prstClr val="black"/>
                </a:solidFill>
                <a:latin typeface="Sassoon Penpals" panose="02000400000000000000" pitchFamily="50" charset="0"/>
              </a:rPr>
              <a:t>Example- The children are </a:t>
            </a:r>
            <a:r>
              <a:rPr lang="en-GB" sz="4000" dirty="0" smtClean="0">
                <a:solidFill>
                  <a:srgbClr val="FF0000"/>
                </a:solidFill>
                <a:latin typeface="Sassoon Penpals" panose="02000400000000000000" pitchFamily="50" charset="0"/>
              </a:rPr>
              <a:t>happy</a:t>
            </a:r>
            <a:r>
              <a:rPr lang="en-GB" sz="4000" dirty="0" smtClean="0">
                <a:solidFill>
                  <a:prstClr val="black"/>
                </a:solidFill>
                <a:latin typeface="Sassoon Penpals" panose="02000400000000000000" pitchFamily="50" charset="0"/>
              </a:rPr>
              <a:t> </a:t>
            </a:r>
            <a:r>
              <a:rPr lang="en-GB" sz="4000" dirty="0" smtClean="0">
                <a:solidFill>
                  <a:srgbClr val="0070C0"/>
                </a:solidFill>
                <a:latin typeface="Sassoon Penpals" panose="02000400000000000000" pitchFamily="50" charset="0"/>
              </a:rPr>
              <a:t>because</a:t>
            </a:r>
            <a:r>
              <a:rPr lang="en-GB" sz="4000" dirty="0" smtClean="0">
                <a:solidFill>
                  <a:prstClr val="black"/>
                </a:solidFill>
                <a:latin typeface="Sassoon Penpals" panose="02000400000000000000" pitchFamily="50" charset="0"/>
              </a:rPr>
              <a:t> the </a:t>
            </a:r>
            <a:r>
              <a:rPr lang="en-GB" sz="4000" dirty="0" smtClean="0">
                <a:solidFill>
                  <a:srgbClr val="FF0000"/>
                </a:solidFill>
                <a:latin typeface="Sassoon Penpals" panose="02000400000000000000" pitchFamily="50" charset="0"/>
              </a:rPr>
              <a:t>yellow</a:t>
            </a:r>
            <a:r>
              <a:rPr lang="en-GB" sz="4000" dirty="0" smtClean="0">
                <a:solidFill>
                  <a:prstClr val="black"/>
                </a:solidFill>
                <a:latin typeface="Sassoon Penpals" panose="02000400000000000000" pitchFamily="50" charset="0"/>
              </a:rPr>
              <a:t> sun is shining.</a:t>
            </a:r>
          </a:p>
          <a:p>
            <a:pPr lvl="0"/>
            <a:r>
              <a:rPr lang="en-GB" sz="4000" dirty="0">
                <a:solidFill>
                  <a:prstClr val="black"/>
                </a:solidFill>
                <a:latin typeface="Sassoon Penpals" panose="02000400000000000000" pitchFamily="50" charset="0"/>
              </a:rPr>
              <a:t> </a:t>
            </a:r>
            <a:r>
              <a:rPr lang="en-GB" sz="4000" dirty="0" smtClean="0">
                <a:solidFill>
                  <a:prstClr val="black"/>
                </a:solidFill>
                <a:latin typeface="Sassoon Penpals" panose="02000400000000000000" pitchFamily="50" charset="0"/>
              </a:rPr>
              <a:t>           The </a:t>
            </a:r>
            <a:r>
              <a:rPr lang="en-GB" sz="4000" dirty="0" smtClean="0">
                <a:solidFill>
                  <a:srgbClr val="FF0000"/>
                </a:solidFill>
                <a:latin typeface="Sassoon Penpals" panose="02000400000000000000" pitchFamily="50" charset="0"/>
              </a:rPr>
              <a:t>white</a:t>
            </a:r>
            <a:r>
              <a:rPr lang="en-GB" sz="4000" dirty="0" smtClean="0">
                <a:solidFill>
                  <a:prstClr val="black"/>
                </a:solidFill>
                <a:latin typeface="Sassoon Penpals" panose="02000400000000000000" pitchFamily="50" charset="0"/>
              </a:rPr>
              <a:t> seagull is looking at the </a:t>
            </a:r>
            <a:r>
              <a:rPr lang="en-GB" sz="4000" dirty="0" smtClean="0">
                <a:solidFill>
                  <a:srgbClr val="FF0000"/>
                </a:solidFill>
                <a:latin typeface="Sassoon Penpals" panose="02000400000000000000" pitchFamily="50" charset="0"/>
              </a:rPr>
              <a:t>shiny</a:t>
            </a:r>
            <a:r>
              <a:rPr lang="en-GB" sz="4000" dirty="0" smtClean="0">
                <a:solidFill>
                  <a:prstClr val="black"/>
                </a:solidFill>
                <a:latin typeface="Sassoon Penpals" panose="02000400000000000000" pitchFamily="50" charset="0"/>
              </a:rPr>
              <a:t> apple </a:t>
            </a:r>
            <a:r>
              <a:rPr lang="en-GB" sz="4000" dirty="0" smtClean="0">
                <a:solidFill>
                  <a:srgbClr val="0070C0"/>
                </a:solidFill>
                <a:latin typeface="Sassoon Penpals" panose="02000400000000000000" pitchFamily="50" charset="0"/>
              </a:rPr>
              <a:t>and</a:t>
            </a:r>
            <a:r>
              <a:rPr lang="en-GB" sz="4000" dirty="0" smtClean="0">
                <a:solidFill>
                  <a:prstClr val="black"/>
                </a:solidFill>
                <a:latin typeface="Sassoon Penpals" panose="02000400000000000000" pitchFamily="50" charset="0"/>
              </a:rPr>
              <a:t> the  </a:t>
            </a:r>
          </a:p>
          <a:p>
            <a:pPr lvl="0"/>
            <a:r>
              <a:rPr lang="en-GB" sz="4000" dirty="0">
                <a:solidFill>
                  <a:prstClr val="black"/>
                </a:solidFill>
                <a:latin typeface="Sassoon Penpals" panose="02000400000000000000" pitchFamily="50" charset="0"/>
              </a:rPr>
              <a:t> </a:t>
            </a:r>
            <a:r>
              <a:rPr lang="en-GB" sz="4000" dirty="0" smtClean="0">
                <a:solidFill>
                  <a:prstClr val="black"/>
                </a:solidFill>
                <a:latin typeface="Sassoon Penpals" panose="02000400000000000000" pitchFamily="50" charset="0"/>
              </a:rPr>
              <a:t>           </a:t>
            </a:r>
            <a:r>
              <a:rPr lang="en-GB" sz="4000" dirty="0" smtClean="0">
                <a:solidFill>
                  <a:srgbClr val="FF0000"/>
                </a:solidFill>
                <a:latin typeface="Sassoon Penpals" panose="02000400000000000000" pitchFamily="50" charset="0"/>
              </a:rPr>
              <a:t>delicious</a:t>
            </a:r>
            <a:r>
              <a:rPr lang="en-GB" sz="4000" dirty="0" smtClean="0">
                <a:solidFill>
                  <a:prstClr val="black"/>
                </a:solidFill>
                <a:latin typeface="Sassoon Penpals" panose="02000400000000000000" pitchFamily="50" charset="0"/>
              </a:rPr>
              <a:t> sandwich.</a:t>
            </a:r>
            <a:endParaRPr lang="en-GB" sz="4000" dirty="0">
              <a:solidFill>
                <a:prstClr val="black"/>
              </a:solidFill>
            </a:endParaRPr>
          </a:p>
        </p:txBody>
      </p:sp>
    </p:spTree>
    <p:extLst>
      <p:ext uri="{BB962C8B-B14F-4D97-AF65-F5344CB8AC3E}">
        <p14:creationId xmlns:p14="http://schemas.microsoft.com/office/powerpoint/2010/main" val="188777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2692" t="14628" r="22403" b="10352"/>
          <a:stretch/>
        </p:blipFill>
        <p:spPr>
          <a:xfrm>
            <a:off x="214312" y="228600"/>
            <a:ext cx="5643564" cy="6472238"/>
          </a:xfrm>
          <a:prstGeom prst="rect">
            <a:avLst/>
          </a:prstGeom>
        </p:spPr>
      </p:pic>
      <p:pic>
        <p:nvPicPr>
          <p:cNvPr id="5" name="Picture 4"/>
          <p:cNvPicPr>
            <a:picLocks noChangeAspect="1"/>
          </p:cNvPicPr>
          <p:nvPr/>
        </p:nvPicPr>
        <p:blipFill rotWithShape="1">
          <a:blip r:embed="rId3"/>
          <a:srcRect l="22256" t="14650" r="21852" b="7812"/>
          <a:stretch/>
        </p:blipFill>
        <p:spPr>
          <a:xfrm>
            <a:off x="6086475" y="228600"/>
            <a:ext cx="5962650" cy="6472238"/>
          </a:xfrm>
          <a:prstGeom prst="rect">
            <a:avLst/>
          </a:prstGeom>
        </p:spPr>
      </p:pic>
    </p:spTree>
    <p:extLst>
      <p:ext uri="{BB962C8B-B14F-4D97-AF65-F5344CB8AC3E}">
        <p14:creationId xmlns:p14="http://schemas.microsoft.com/office/powerpoint/2010/main" val="2362490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502</TotalTime>
  <Words>477</Words>
  <Application>Microsoft Office PowerPoint</Application>
  <PresentationFormat>Widescreen</PresentationFormat>
  <Paragraphs>37</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Sassoon Penpals</vt:lpstr>
      <vt:lpstr>Office Theme</vt:lpstr>
      <vt:lpstr>Year 1 Writing</vt:lpstr>
      <vt:lpstr>Handwriting When your child is doing any writing at home, it is important that they are forming their letters correctly. The handwriting mat below shows where your child should begin each letter and the direction they should follow when forming their letters. Please help to correct your child, if they are forming any of their capital or lower case letters incorrectly.   </vt:lpstr>
      <vt:lpstr>PowerPoint Presentation</vt:lpstr>
      <vt:lpstr>   Spelling Year 1 children are expected to be able to spell many of the Year 1 common exception words below correctly.  </vt:lpstr>
      <vt:lpstr>Practise spelling the common exception words, using the look, say, cover, write, check method.</vt:lpstr>
      <vt:lpstr>PowerPoint Presentation</vt:lpstr>
      <vt:lpstr>PowerPoint Presentation</vt:lpstr>
      <vt:lpstr>PowerPoint Presentation</vt:lpstr>
      <vt:lpstr>PowerPoint Presentation</vt:lpstr>
      <vt:lpstr>PowerPoint Presentation</vt:lpstr>
      <vt:lpstr>          </vt:lpstr>
      <vt:lpstr>  Encourage your child to write simple sentences by using this fun sentence scrambling game. Remind your child to look for words that begin with a capital letter and end with a full stop. This will help your child to order the words correctly. The sentences should be written on paper or in a writing book.   </vt:lpstr>
      <vt:lpstr>PowerPoint Presentation</vt:lpstr>
      <vt:lpstr>PowerPoint Presentation</vt:lpstr>
      <vt:lpstr>PowerPoint Presentation</vt:lpstr>
      <vt:lpstr>     In Year 1, children are taught how to write narratives including stories and descriptions. They are encouraged to use conjunctions such as ‘and’ and adjectives to make their sentences longer and their writing more interesting for the reader. Use the following picture prompts to help you write some interesting sentences in your  writing book.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 Writing</dc:title>
  <dc:creator>Maria Norris</dc:creator>
  <cp:lastModifiedBy>Natalie Clarke</cp:lastModifiedBy>
  <cp:revision>32</cp:revision>
  <dcterms:created xsi:type="dcterms:W3CDTF">2020-03-18T12:22:56Z</dcterms:created>
  <dcterms:modified xsi:type="dcterms:W3CDTF">2020-03-19T15:59:22Z</dcterms:modified>
</cp:coreProperties>
</file>