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57" r:id="rId4"/>
    <p:sldId id="259" r:id="rId5"/>
    <p:sldId id="258" r:id="rId6"/>
    <p:sldId id="261" r:id="rId7"/>
    <p:sldId id="278" r:id="rId8"/>
    <p:sldId id="262"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94" autoAdjust="0"/>
    <p:restoredTop sz="94660"/>
  </p:normalViewPr>
  <p:slideViewPr>
    <p:cSldViewPr snapToGrid="0">
      <p:cViewPr varScale="1">
        <p:scale>
          <a:sx n="73" d="100"/>
          <a:sy n="73" d="100"/>
        </p:scale>
        <p:origin x="90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C2CFFB4-DE20-4F91-95BD-12B818894DD3}" type="datetimeFigureOut">
              <a:rPr lang="en-GB" smtClean="0"/>
              <a:t>19/03/2020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BE4A60C-FD8F-4CCC-B296-E873C1830969}" type="slidenum">
              <a:rPr lang="en-GB" smtClean="0"/>
              <a:t>‹#›</a:t>
            </a:fld>
            <a:endParaRPr lang="en-GB"/>
          </a:p>
        </p:txBody>
      </p:sp>
    </p:spTree>
    <p:extLst>
      <p:ext uri="{BB962C8B-B14F-4D97-AF65-F5344CB8AC3E}">
        <p14:creationId xmlns:p14="http://schemas.microsoft.com/office/powerpoint/2010/main" val="818852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C2CFFB4-DE20-4F91-95BD-12B818894DD3}" type="datetimeFigureOut">
              <a:rPr lang="en-GB" smtClean="0"/>
              <a:t>19/03/2020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BE4A60C-FD8F-4CCC-B296-E873C1830969}" type="slidenum">
              <a:rPr lang="en-GB" smtClean="0"/>
              <a:t>‹#›</a:t>
            </a:fld>
            <a:endParaRPr lang="en-GB"/>
          </a:p>
        </p:txBody>
      </p:sp>
    </p:spTree>
    <p:extLst>
      <p:ext uri="{BB962C8B-B14F-4D97-AF65-F5344CB8AC3E}">
        <p14:creationId xmlns:p14="http://schemas.microsoft.com/office/powerpoint/2010/main" val="2166489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C2CFFB4-DE20-4F91-95BD-12B818894DD3}" type="datetimeFigureOut">
              <a:rPr lang="en-GB" smtClean="0"/>
              <a:t>19/03/2020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BE4A60C-FD8F-4CCC-B296-E873C1830969}" type="slidenum">
              <a:rPr lang="en-GB" smtClean="0"/>
              <a:t>‹#›</a:t>
            </a:fld>
            <a:endParaRPr lang="en-GB"/>
          </a:p>
        </p:txBody>
      </p:sp>
    </p:spTree>
    <p:extLst>
      <p:ext uri="{BB962C8B-B14F-4D97-AF65-F5344CB8AC3E}">
        <p14:creationId xmlns:p14="http://schemas.microsoft.com/office/powerpoint/2010/main" val="4178120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C2CFFB4-DE20-4F91-95BD-12B818894DD3}" type="datetimeFigureOut">
              <a:rPr lang="en-GB" smtClean="0"/>
              <a:t>19/03/2020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BE4A60C-FD8F-4CCC-B296-E873C1830969}" type="slidenum">
              <a:rPr lang="en-GB" smtClean="0"/>
              <a:t>‹#›</a:t>
            </a:fld>
            <a:endParaRPr lang="en-GB"/>
          </a:p>
        </p:txBody>
      </p:sp>
    </p:spTree>
    <p:extLst>
      <p:ext uri="{BB962C8B-B14F-4D97-AF65-F5344CB8AC3E}">
        <p14:creationId xmlns:p14="http://schemas.microsoft.com/office/powerpoint/2010/main" val="4292528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C2CFFB4-DE20-4F91-95BD-12B818894DD3}" type="datetimeFigureOut">
              <a:rPr lang="en-GB" smtClean="0"/>
              <a:t>19/03/2020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BE4A60C-FD8F-4CCC-B296-E873C1830969}" type="slidenum">
              <a:rPr lang="en-GB" smtClean="0"/>
              <a:t>‹#›</a:t>
            </a:fld>
            <a:endParaRPr lang="en-GB"/>
          </a:p>
        </p:txBody>
      </p:sp>
    </p:spTree>
    <p:extLst>
      <p:ext uri="{BB962C8B-B14F-4D97-AF65-F5344CB8AC3E}">
        <p14:creationId xmlns:p14="http://schemas.microsoft.com/office/powerpoint/2010/main" val="352145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C2CFFB4-DE20-4F91-95BD-12B818894DD3}" type="datetimeFigureOut">
              <a:rPr lang="en-GB" smtClean="0"/>
              <a:t>19/03/2020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BE4A60C-FD8F-4CCC-B296-E873C1830969}" type="slidenum">
              <a:rPr lang="en-GB" smtClean="0"/>
              <a:t>‹#›</a:t>
            </a:fld>
            <a:endParaRPr lang="en-GB"/>
          </a:p>
        </p:txBody>
      </p:sp>
    </p:spTree>
    <p:extLst>
      <p:ext uri="{BB962C8B-B14F-4D97-AF65-F5344CB8AC3E}">
        <p14:creationId xmlns:p14="http://schemas.microsoft.com/office/powerpoint/2010/main" val="1150075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2CFFB4-DE20-4F91-95BD-12B818894DD3}" type="datetimeFigureOut">
              <a:rPr lang="en-GB" smtClean="0"/>
              <a:t>19/03/2020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BE4A60C-FD8F-4CCC-B296-E873C1830969}" type="slidenum">
              <a:rPr lang="en-GB" smtClean="0"/>
              <a:t>‹#›</a:t>
            </a:fld>
            <a:endParaRPr lang="en-GB"/>
          </a:p>
        </p:txBody>
      </p:sp>
    </p:spTree>
    <p:extLst>
      <p:ext uri="{BB962C8B-B14F-4D97-AF65-F5344CB8AC3E}">
        <p14:creationId xmlns:p14="http://schemas.microsoft.com/office/powerpoint/2010/main" val="2510283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C2CFFB4-DE20-4F91-95BD-12B818894DD3}" type="datetimeFigureOut">
              <a:rPr lang="en-GB" smtClean="0"/>
              <a:t>19/03/2020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BE4A60C-FD8F-4CCC-B296-E873C1830969}" type="slidenum">
              <a:rPr lang="en-GB" smtClean="0"/>
              <a:t>‹#›</a:t>
            </a:fld>
            <a:endParaRPr lang="en-GB"/>
          </a:p>
        </p:txBody>
      </p:sp>
    </p:spTree>
    <p:extLst>
      <p:ext uri="{BB962C8B-B14F-4D97-AF65-F5344CB8AC3E}">
        <p14:creationId xmlns:p14="http://schemas.microsoft.com/office/powerpoint/2010/main" val="3331286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C2CFFB4-DE20-4F91-95BD-12B818894DD3}" type="datetimeFigureOut">
              <a:rPr lang="en-GB" smtClean="0"/>
              <a:t>19/03/2020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BE4A60C-FD8F-4CCC-B296-E873C1830969}" type="slidenum">
              <a:rPr lang="en-GB" smtClean="0"/>
              <a:t>‹#›</a:t>
            </a:fld>
            <a:endParaRPr lang="en-GB"/>
          </a:p>
        </p:txBody>
      </p:sp>
    </p:spTree>
    <p:extLst>
      <p:ext uri="{BB962C8B-B14F-4D97-AF65-F5344CB8AC3E}">
        <p14:creationId xmlns:p14="http://schemas.microsoft.com/office/powerpoint/2010/main" val="2045918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C2CFFB4-DE20-4F91-95BD-12B818894DD3}" type="datetimeFigureOut">
              <a:rPr lang="en-GB" smtClean="0"/>
              <a:t>19/03/2020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BE4A60C-FD8F-4CCC-B296-E873C1830969}" type="slidenum">
              <a:rPr lang="en-GB" smtClean="0"/>
              <a:t>‹#›</a:t>
            </a:fld>
            <a:endParaRPr lang="en-GB"/>
          </a:p>
        </p:txBody>
      </p:sp>
    </p:spTree>
    <p:extLst>
      <p:ext uri="{BB962C8B-B14F-4D97-AF65-F5344CB8AC3E}">
        <p14:creationId xmlns:p14="http://schemas.microsoft.com/office/powerpoint/2010/main" val="123331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C2CFFB4-DE20-4F91-95BD-12B818894DD3}" type="datetimeFigureOut">
              <a:rPr lang="en-GB" smtClean="0"/>
              <a:t>19/03/2020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BE4A60C-FD8F-4CCC-B296-E873C1830969}" type="slidenum">
              <a:rPr lang="en-GB" smtClean="0"/>
              <a:t>‹#›</a:t>
            </a:fld>
            <a:endParaRPr lang="en-GB"/>
          </a:p>
        </p:txBody>
      </p:sp>
    </p:spTree>
    <p:extLst>
      <p:ext uri="{BB962C8B-B14F-4D97-AF65-F5344CB8AC3E}">
        <p14:creationId xmlns:p14="http://schemas.microsoft.com/office/powerpoint/2010/main" val="4076632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2CFFB4-DE20-4F91-95BD-12B818894DD3}" type="datetimeFigureOut">
              <a:rPr lang="en-GB" smtClean="0"/>
              <a:t>19/03/2020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E4A60C-FD8F-4CCC-B296-E873C1830969}" type="slidenum">
              <a:rPr lang="en-GB" smtClean="0"/>
              <a:t>‹#›</a:t>
            </a:fld>
            <a:endParaRPr lang="en-GB"/>
          </a:p>
        </p:txBody>
      </p:sp>
    </p:spTree>
    <p:extLst>
      <p:ext uri="{BB962C8B-B14F-4D97-AF65-F5344CB8AC3E}">
        <p14:creationId xmlns:p14="http://schemas.microsoft.com/office/powerpoint/2010/main" val="13808252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77245" y="1788407"/>
            <a:ext cx="9144000" cy="3325460"/>
          </a:xfrm>
        </p:spPr>
        <p:txBody>
          <a:bodyPr>
            <a:noAutofit/>
          </a:bodyPr>
          <a:lstStyle/>
          <a:p>
            <a:r>
              <a:rPr lang="en-GB" sz="10000" dirty="0" smtClean="0">
                <a:latin typeface="Sassoon Penpals" panose="02000400000000000000" pitchFamily="50" charset="0"/>
              </a:rPr>
              <a:t>Year 1</a:t>
            </a:r>
            <a:br>
              <a:rPr lang="en-GB" sz="10000" dirty="0" smtClean="0">
                <a:latin typeface="Sassoon Penpals" panose="02000400000000000000" pitchFamily="50" charset="0"/>
              </a:rPr>
            </a:br>
            <a:r>
              <a:rPr lang="en-GB" sz="10000" dirty="0" smtClean="0">
                <a:latin typeface="Sassoon Penpals" panose="02000400000000000000" pitchFamily="50" charset="0"/>
              </a:rPr>
              <a:t>Reading</a:t>
            </a:r>
            <a:endParaRPr lang="en-GB" sz="10000" dirty="0">
              <a:latin typeface="Sassoon Penpals" panose="02000400000000000000" pitchFamily="50" charset="0"/>
            </a:endParaRPr>
          </a:p>
        </p:txBody>
      </p:sp>
      <p:pic>
        <p:nvPicPr>
          <p:cNvPr id="4" name="Picture 3"/>
          <p:cNvPicPr>
            <a:picLocks noChangeAspect="1"/>
          </p:cNvPicPr>
          <p:nvPr/>
        </p:nvPicPr>
        <p:blipFill>
          <a:blip r:embed="rId2"/>
          <a:stretch>
            <a:fillRect/>
          </a:stretch>
        </p:blipFill>
        <p:spPr>
          <a:xfrm>
            <a:off x="8665811" y="330198"/>
            <a:ext cx="2773892" cy="2085623"/>
          </a:xfrm>
          <a:prstGeom prst="rect">
            <a:avLst/>
          </a:prstGeom>
        </p:spPr>
      </p:pic>
      <p:pic>
        <p:nvPicPr>
          <p:cNvPr id="5" name="Picture 4"/>
          <p:cNvPicPr>
            <a:picLocks noChangeAspect="1"/>
          </p:cNvPicPr>
          <p:nvPr/>
        </p:nvPicPr>
        <p:blipFill>
          <a:blip r:embed="rId3"/>
          <a:stretch>
            <a:fillRect/>
          </a:stretch>
        </p:blipFill>
        <p:spPr>
          <a:xfrm>
            <a:off x="366112" y="365653"/>
            <a:ext cx="3009266" cy="2050168"/>
          </a:xfrm>
          <a:prstGeom prst="rect">
            <a:avLst/>
          </a:prstGeom>
        </p:spPr>
      </p:pic>
      <p:pic>
        <p:nvPicPr>
          <p:cNvPr id="6" name="Picture 5"/>
          <p:cNvPicPr>
            <a:picLocks noChangeAspect="1"/>
          </p:cNvPicPr>
          <p:nvPr/>
        </p:nvPicPr>
        <p:blipFill>
          <a:blip r:embed="rId4"/>
          <a:stretch>
            <a:fillRect/>
          </a:stretch>
        </p:blipFill>
        <p:spPr>
          <a:xfrm>
            <a:off x="3905956" y="5113867"/>
            <a:ext cx="4233333" cy="1466850"/>
          </a:xfrm>
          <a:prstGeom prst="rect">
            <a:avLst/>
          </a:prstGeom>
        </p:spPr>
      </p:pic>
      <p:pic>
        <p:nvPicPr>
          <p:cNvPr id="7" name="Picture 6"/>
          <p:cNvPicPr>
            <a:picLocks noChangeAspect="1"/>
          </p:cNvPicPr>
          <p:nvPr/>
        </p:nvPicPr>
        <p:blipFill>
          <a:blip r:embed="rId5"/>
          <a:stretch>
            <a:fillRect/>
          </a:stretch>
        </p:blipFill>
        <p:spPr>
          <a:xfrm>
            <a:off x="8990334" y="3155068"/>
            <a:ext cx="2449369" cy="2500665"/>
          </a:xfrm>
          <a:prstGeom prst="rect">
            <a:avLst/>
          </a:prstGeom>
        </p:spPr>
      </p:pic>
      <p:pic>
        <p:nvPicPr>
          <p:cNvPr id="8" name="Picture 7"/>
          <p:cNvPicPr>
            <a:picLocks noChangeAspect="1"/>
          </p:cNvPicPr>
          <p:nvPr/>
        </p:nvPicPr>
        <p:blipFill>
          <a:blip r:embed="rId6"/>
          <a:stretch>
            <a:fillRect/>
          </a:stretch>
        </p:blipFill>
        <p:spPr>
          <a:xfrm>
            <a:off x="458787" y="3339923"/>
            <a:ext cx="2520950" cy="2315810"/>
          </a:xfrm>
          <a:prstGeom prst="rect">
            <a:avLst/>
          </a:prstGeom>
        </p:spPr>
      </p:pic>
    </p:spTree>
    <p:extLst>
      <p:ext uri="{BB962C8B-B14F-4D97-AF65-F5344CB8AC3E}">
        <p14:creationId xmlns:p14="http://schemas.microsoft.com/office/powerpoint/2010/main" val="2774178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7833" y="2722385"/>
            <a:ext cx="11053762" cy="1325563"/>
          </a:xfrm>
        </p:spPr>
        <p:txBody>
          <a:bodyPr>
            <a:normAutofit fontScale="90000"/>
          </a:bodyPr>
          <a:lstStyle/>
          <a:p>
            <a:pPr algn="ctr"/>
            <a:r>
              <a:rPr lang="en-GB" sz="8000" u="sng" dirty="0" smtClean="0">
                <a:latin typeface="Sassoon Penpals" panose="02000400000000000000" pitchFamily="50" charset="0"/>
              </a:rPr>
              <a:t/>
            </a:r>
            <a:br>
              <a:rPr lang="en-GB" sz="8000" u="sng" dirty="0" smtClean="0">
                <a:latin typeface="Sassoon Penpals" panose="02000400000000000000" pitchFamily="50" charset="0"/>
              </a:rPr>
            </a:br>
            <a:r>
              <a:rPr lang="en-GB" sz="8000" u="sng" dirty="0" smtClean="0">
                <a:latin typeface="Sassoon Penpals" panose="02000400000000000000" pitchFamily="50" charset="0"/>
              </a:rPr>
              <a:t>Common Exception Words</a:t>
            </a:r>
            <a:r>
              <a:rPr lang="en-GB" sz="3600" u="sng" dirty="0" smtClean="0">
                <a:latin typeface="Sassoon Penpals" panose="02000400000000000000" pitchFamily="50" charset="0"/>
              </a:rPr>
              <a:t/>
            </a:r>
            <a:br>
              <a:rPr lang="en-GB" sz="3600" u="sng" dirty="0" smtClean="0">
                <a:latin typeface="Sassoon Penpals" panose="02000400000000000000" pitchFamily="50" charset="0"/>
              </a:rPr>
            </a:br>
            <a:r>
              <a:rPr lang="en-GB" sz="3600" u="sng" dirty="0" smtClean="0">
                <a:latin typeface="Sassoon Penpals" panose="02000400000000000000" pitchFamily="50" charset="0"/>
              </a:rPr>
              <a:t/>
            </a:r>
            <a:br>
              <a:rPr lang="en-GB" sz="3600" u="sng" dirty="0" smtClean="0">
                <a:latin typeface="Sassoon Penpals" panose="02000400000000000000" pitchFamily="50" charset="0"/>
              </a:rPr>
            </a:br>
            <a:r>
              <a:rPr lang="en-GB" sz="7300" dirty="0" smtClean="0">
                <a:latin typeface="Sassoon Penpals" panose="02000400000000000000" pitchFamily="50" charset="0"/>
              </a:rPr>
              <a:t>Common exception words are the ‘tricky’ words that don’t follow the usual spelling rules.</a:t>
            </a:r>
            <a:br>
              <a:rPr lang="en-GB" sz="7300" dirty="0" smtClean="0">
                <a:latin typeface="Sassoon Penpals" panose="02000400000000000000" pitchFamily="50" charset="0"/>
              </a:rPr>
            </a:br>
            <a:r>
              <a:rPr lang="en-GB" sz="7300" dirty="0" smtClean="0">
                <a:latin typeface="Sassoon Penpals" panose="02000400000000000000" pitchFamily="50" charset="0"/>
              </a:rPr>
              <a:t>These are the Year 1 common exception words that children are expected to be able to read.</a:t>
            </a:r>
            <a:r>
              <a:rPr lang="en-GB" u="sng" dirty="0" smtClean="0">
                <a:latin typeface="Sassoon Penpals" panose="02000400000000000000" pitchFamily="50" charset="0"/>
              </a:rPr>
              <a:t/>
            </a:r>
            <a:br>
              <a:rPr lang="en-GB" u="sng" dirty="0" smtClean="0">
                <a:latin typeface="Sassoon Penpals" panose="02000400000000000000" pitchFamily="50" charset="0"/>
              </a:rPr>
            </a:br>
            <a:endParaRPr lang="en-GB" u="sng" dirty="0">
              <a:latin typeface="Sassoon Penpals" panose="02000400000000000000" pitchFamily="50" charset="0"/>
            </a:endParaRPr>
          </a:p>
        </p:txBody>
      </p:sp>
      <p:pic>
        <p:nvPicPr>
          <p:cNvPr id="3" name="Picture 2"/>
          <p:cNvPicPr>
            <a:picLocks noChangeAspect="1"/>
          </p:cNvPicPr>
          <p:nvPr/>
        </p:nvPicPr>
        <p:blipFill>
          <a:blip r:embed="rId2"/>
          <a:stretch>
            <a:fillRect/>
          </a:stretch>
        </p:blipFill>
        <p:spPr>
          <a:xfrm>
            <a:off x="10368141" y="0"/>
            <a:ext cx="1631950" cy="1474195"/>
          </a:xfrm>
          <a:prstGeom prst="rect">
            <a:avLst/>
          </a:prstGeom>
        </p:spPr>
      </p:pic>
    </p:spTree>
    <p:extLst>
      <p:ext uri="{BB962C8B-B14F-4D97-AF65-F5344CB8AC3E}">
        <p14:creationId xmlns:p14="http://schemas.microsoft.com/office/powerpoint/2010/main" val="1329156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8144" y="193674"/>
            <a:ext cx="11053762" cy="1325563"/>
          </a:xfrm>
        </p:spPr>
        <p:txBody>
          <a:bodyPr>
            <a:normAutofit/>
          </a:bodyPr>
          <a:lstStyle/>
          <a:p>
            <a:pPr algn="ctr"/>
            <a:r>
              <a:rPr lang="en-GB" sz="2000" dirty="0" smtClean="0">
                <a:latin typeface="Sassoon Penpals" panose="02000400000000000000" pitchFamily="50" charset="0"/>
              </a:rPr>
              <a:t>.</a:t>
            </a:r>
            <a:r>
              <a:rPr lang="en-GB" u="sng" dirty="0" smtClean="0">
                <a:latin typeface="Sassoon Penpals" panose="02000400000000000000" pitchFamily="50" charset="0"/>
              </a:rPr>
              <a:t/>
            </a:r>
            <a:br>
              <a:rPr lang="en-GB" u="sng" dirty="0" smtClean="0">
                <a:latin typeface="Sassoon Penpals" panose="02000400000000000000" pitchFamily="50" charset="0"/>
              </a:rPr>
            </a:br>
            <a:endParaRPr lang="en-GB" u="sng" dirty="0">
              <a:latin typeface="Sassoon Penpals" panose="02000400000000000000" pitchFamily="50" charset="0"/>
            </a:endParaRPr>
          </a:p>
        </p:txBody>
      </p:sp>
      <p:pic>
        <p:nvPicPr>
          <p:cNvPr id="4" name="Picture 3"/>
          <p:cNvPicPr>
            <a:picLocks noChangeAspect="1"/>
          </p:cNvPicPr>
          <p:nvPr/>
        </p:nvPicPr>
        <p:blipFill>
          <a:blip r:embed="rId2"/>
          <a:stretch>
            <a:fillRect/>
          </a:stretch>
        </p:blipFill>
        <p:spPr>
          <a:xfrm>
            <a:off x="490187" y="193674"/>
            <a:ext cx="11101386" cy="4857749"/>
          </a:xfrm>
          <a:prstGeom prst="rect">
            <a:avLst/>
          </a:prstGeom>
        </p:spPr>
      </p:pic>
      <p:sp>
        <p:nvSpPr>
          <p:cNvPr id="5" name="TextBox 4"/>
          <p:cNvSpPr txBox="1"/>
          <p:nvPr/>
        </p:nvSpPr>
        <p:spPr>
          <a:xfrm>
            <a:off x="0" y="5144205"/>
            <a:ext cx="12192000" cy="1569660"/>
          </a:xfrm>
          <a:prstGeom prst="rect">
            <a:avLst/>
          </a:prstGeom>
          <a:noFill/>
        </p:spPr>
        <p:txBody>
          <a:bodyPr wrap="square" rtlCol="0">
            <a:spAutoFit/>
          </a:bodyPr>
          <a:lstStyle/>
          <a:p>
            <a:pPr algn="ctr"/>
            <a:r>
              <a:rPr lang="en-GB" sz="3200" dirty="0" smtClean="0">
                <a:latin typeface="Sassoon Penpals" panose="02000400000000000000" pitchFamily="50" charset="0"/>
              </a:rPr>
              <a:t>You could make your own Year 1 flashcards by writing the words on paper, card or post-it notes. How many of the words can your child read? Practise reading the words with your child ‘little and often’. Can they find and read the words in their reading books? </a:t>
            </a:r>
            <a:endParaRPr lang="en-GB" sz="3200" dirty="0">
              <a:latin typeface="Sassoon Penpals" panose="02000400000000000000" pitchFamily="50" charset="0"/>
            </a:endParaRPr>
          </a:p>
        </p:txBody>
      </p:sp>
    </p:spTree>
    <p:extLst>
      <p:ext uri="{BB962C8B-B14F-4D97-AF65-F5344CB8AC3E}">
        <p14:creationId xmlns:p14="http://schemas.microsoft.com/office/powerpoint/2010/main" val="462296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6" name="Rectangle 5"/>
          <p:cNvSpPr/>
          <p:nvPr/>
        </p:nvSpPr>
        <p:spPr>
          <a:xfrm>
            <a:off x="0" y="0"/>
            <a:ext cx="12606337" cy="3631763"/>
          </a:xfrm>
          <a:prstGeom prst="rect">
            <a:avLst/>
          </a:prstGeom>
        </p:spPr>
        <p:txBody>
          <a:bodyPr wrap="square">
            <a:spAutoFit/>
          </a:bodyPr>
          <a:lstStyle/>
          <a:p>
            <a:pPr algn="ctr"/>
            <a:r>
              <a:rPr lang="en-GB" sz="5400" u="sng" dirty="0" smtClean="0">
                <a:solidFill>
                  <a:prstClr val="black"/>
                </a:solidFill>
                <a:latin typeface="Sassoon Penpals" panose="02000400000000000000" pitchFamily="50" charset="0"/>
                <a:ea typeface="+mj-ea"/>
                <a:cs typeface="+mj-cs"/>
              </a:rPr>
              <a:t>Fun </a:t>
            </a:r>
            <a:r>
              <a:rPr lang="en-GB" sz="5400" u="sng" dirty="0">
                <a:solidFill>
                  <a:prstClr val="black"/>
                </a:solidFill>
                <a:latin typeface="Sassoon Penpals" panose="02000400000000000000" pitchFamily="50" charset="0"/>
                <a:ea typeface="+mj-ea"/>
                <a:cs typeface="+mj-cs"/>
              </a:rPr>
              <a:t>ways to practise the common exception </a:t>
            </a:r>
            <a:r>
              <a:rPr lang="en-GB" sz="5400" u="sng" dirty="0" smtClean="0">
                <a:solidFill>
                  <a:prstClr val="black"/>
                </a:solidFill>
                <a:latin typeface="Sassoon Penpals" panose="02000400000000000000" pitchFamily="50" charset="0"/>
                <a:ea typeface="+mj-ea"/>
                <a:cs typeface="+mj-cs"/>
              </a:rPr>
              <a:t>words</a:t>
            </a:r>
            <a:endParaRPr lang="en-GB" sz="5400" dirty="0" smtClean="0">
              <a:solidFill>
                <a:prstClr val="black"/>
              </a:solidFill>
              <a:latin typeface="Sassoon Penpals" panose="02000400000000000000" pitchFamily="50" charset="0"/>
              <a:ea typeface="+mj-ea"/>
              <a:cs typeface="+mj-cs"/>
            </a:endParaRPr>
          </a:p>
          <a:p>
            <a:endParaRPr lang="en-GB" sz="4400" dirty="0" smtClean="0">
              <a:solidFill>
                <a:prstClr val="black"/>
              </a:solidFill>
              <a:latin typeface="Sassoon Penpals" panose="02000400000000000000" pitchFamily="50" charset="0"/>
              <a:ea typeface="+mj-ea"/>
              <a:cs typeface="+mj-cs"/>
            </a:endParaRPr>
          </a:p>
          <a:p>
            <a:r>
              <a:rPr lang="en-GB" sz="4400" dirty="0" smtClean="0">
                <a:solidFill>
                  <a:prstClr val="black"/>
                </a:solidFill>
                <a:latin typeface="Sassoon Penpals" panose="02000400000000000000" pitchFamily="50" charset="0"/>
                <a:ea typeface="+mj-ea"/>
                <a:cs typeface="+mj-cs"/>
              </a:rPr>
              <a:t>1.Write the words on post-it notes. Adult to call out one or </a:t>
            </a:r>
          </a:p>
          <a:p>
            <a:r>
              <a:rPr lang="en-GB" sz="4400" dirty="0" smtClean="0">
                <a:solidFill>
                  <a:prstClr val="black"/>
                </a:solidFill>
                <a:latin typeface="Sassoon Penpals" panose="02000400000000000000" pitchFamily="50" charset="0"/>
                <a:ea typeface="+mj-ea"/>
                <a:cs typeface="+mj-cs"/>
              </a:rPr>
              <a:t>more of the words and child to find them and</a:t>
            </a:r>
          </a:p>
          <a:p>
            <a:r>
              <a:rPr lang="en-GB" sz="4400" dirty="0" smtClean="0">
                <a:solidFill>
                  <a:prstClr val="black"/>
                </a:solidFill>
                <a:latin typeface="Sassoon Penpals" panose="02000400000000000000" pitchFamily="50" charset="0"/>
                <a:ea typeface="+mj-ea"/>
                <a:cs typeface="+mj-cs"/>
              </a:rPr>
              <a:t>hit with a fly swatter. </a:t>
            </a:r>
          </a:p>
        </p:txBody>
      </p:sp>
      <p:pic>
        <p:nvPicPr>
          <p:cNvPr id="7" name="Picture 6"/>
          <p:cNvPicPr>
            <a:picLocks noChangeAspect="1"/>
          </p:cNvPicPr>
          <p:nvPr/>
        </p:nvPicPr>
        <p:blipFill>
          <a:blip r:embed="rId2"/>
          <a:stretch>
            <a:fillRect/>
          </a:stretch>
        </p:blipFill>
        <p:spPr>
          <a:xfrm>
            <a:off x="8639908" y="2217021"/>
            <a:ext cx="3418741" cy="1736820"/>
          </a:xfrm>
          <a:prstGeom prst="rect">
            <a:avLst/>
          </a:prstGeom>
        </p:spPr>
      </p:pic>
      <p:sp>
        <p:nvSpPr>
          <p:cNvPr id="8" name="Rectangle 7"/>
          <p:cNvSpPr/>
          <p:nvPr/>
        </p:nvSpPr>
        <p:spPr>
          <a:xfrm>
            <a:off x="45241" y="3559265"/>
            <a:ext cx="12013408" cy="3170099"/>
          </a:xfrm>
          <a:prstGeom prst="rect">
            <a:avLst/>
          </a:prstGeom>
        </p:spPr>
        <p:txBody>
          <a:bodyPr wrap="square">
            <a:spAutoFit/>
          </a:bodyPr>
          <a:lstStyle/>
          <a:p>
            <a:endParaRPr lang="en-GB" sz="4000" dirty="0" smtClean="0">
              <a:solidFill>
                <a:prstClr val="black"/>
              </a:solidFill>
              <a:latin typeface="Sassoon Penpals" panose="02000400000000000000" pitchFamily="50" charset="0"/>
              <a:ea typeface="+mj-ea"/>
              <a:cs typeface="+mj-cs"/>
            </a:endParaRPr>
          </a:p>
          <a:p>
            <a:r>
              <a:rPr lang="en-GB" sz="4000" dirty="0" smtClean="0">
                <a:solidFill>
                  <a:prstClr val="black"/>
                </a:solidFill>
                <a:latin typeface="Sassoon Penpals" panose="02000400000000000000" pitchFamily="50" charset="0"/>
                <a:ea typeface="+mj-ea"/>
                <a:cs typeface="+mj-cs"/>
              </a:rPr>
              <a:t>2</a:t>
            </a:r>
            <a:r>
              <a:rPr lang="en-GB" sz="4000" dirty="0">
                <a:solidFill>
                  <a:prstClr val="black"/>
                </a:solidFill>
                <a:latin typeface="Sassoon Penpals" panose="02000400000000000000" pitchFamily="50" charset="0"/>
                <a:ea typeface="+mj-ea"/>
                <a:cs typeface="+mj-cs"/>
              </a:rPr>
              <a:t>. </a:t>
            </a:r>
            <a:r>
              <a:rPr lang="en-GB" sz="4000" dirty="0" smtClean="0">
                <a:solidFill>
                  <a:prstClr val="black"/>
                </a:solidFill>
                <a:latin typeface="Sassoon Penpals" panose="02000400000000000000" pitchFamily="50" charset="0"/>
                <a:ea typeface="+mj-ea"/>
                <a:cs typeface="+mj-cs"/>
              </a:rPr>
              <a:t>Write a selection of the words on paper or plastic cups. Hide an object such as a plastic animal underneath one of the cups and ask child to find the hidden object. They must be able to </a:t>
            </a:r>
          </a:p>
          <a:p>
            <a:r>
              <a:rPr lang="en-GB" sz="4000" dirty="0" smtClean="0">
                <a:solidFill>
                  <a:prstClr val="black"/>
                </a:solidFill>
                <a:latin typeface="Sassoon Penpals" panose="02000400000000000000" pitchFamily="50" charset="0"/>
                <a:ea typeface="+mj-ea"/>
                <a:cs typeface="+mj-cs"/>
              </a:rPr>
              <a:t>read the word before lifting the cup.</a:t>
            </a:r>
            <a:endParaRPr lang="en-GB" sz="4000" dirty="0"/>
          </a:p>
        </p:txBody>
      </p:sp>
      <p:pic>
        <p:nvPicPr>
          <p:cNvPr id="9" name="Picture 8"/>
          <p:cNvPicPr>
            <a:picLocks noChangeAspect="1"/>
          </p:cNvPicPr>
          <p:nvPr/>
        </p:nvPicPr>
        <p:blipFill>
          <a:blip r:embed="rId3"/>
          <a:stretch>
            <a:fillRect/>
          </a:stretch>
        </p:blipFill>
        <p:spPr>
          <a:xfrm>
            <a:off x="9179169" y="5404338"/>
            <a:ext cx="2879480" cy="1325026"/>
          </a:xfrm>
          <a:prstGeom prst="rect">
            <a:avLst/>
          </a:prstGeom>
        </p:spPr>
      </p:pic>
    </p:spTree>
    <p:extLst>
      <p:ext uri="{BB962C8B-B14F-4D97-AF65-F5344CB8AC3E}">
        <p14:creationId xmlns:p14="http://schemas.microsoft.com/office/powerpoint/2010/main" val="2121359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8" name="Title 7"/>
          <p:cNvSpPr>
            <a:spLocks noGrp="1"/>
          </p:cNvSpPr>
          <p:nvPr>
            <p:ph type="title"/>
          </p:nvPr>
        </p:nvSpPr>
        <p:spPr>
          <a:xfrm>
            <a:off x="0" y="228601"/>
            <a:ext cx="12091987" cy="1771652"/>
          </a:xfrm>
        </p:spPr>
        <p:txBody>
          <a:bodyPr>
            <a:noAutofit/>
          </a:bodyPr>
          <a:lstStyle/>
          <a:p>
            <a:r>
              <a:rPr lang="en-GB" sz="4000" dirty="0" smtClean="0">
                <a:latin typeface="Sassoon Penpals" panose="02000400000000000000" pitchFamily="50" charset="0"/>
              </a:rPr>
              <a:t>3</a:t>
            </a:r>
            <a:r>
              <a:rPr lang="en-GB" sz="4000" dirty="0" smtClean="0"/>
              <a:t>. </a:t>
            </a:r>
            <a:r>
              <a:rPr lang="en-GB" sz="4000" b="0" i="0" dirty="0" smtClean="0">
                <a:effectLst/>
                <a:latin typeface="Sassoon Penpals" panose="02000400000000000000" pitchFamily="50" charset="0"/>
                <a:ea typeface="MS Gothic" panose="020B0609070205080204" pitchFamily="49" charset="-128"/>
              </a:rPr>
              <a:t>Make a </a:t>
            </a:r>
            <a:r>
              <a:rPr lang="en-GB" sz="4000" b="0" i="0" u="none" strike="noStrike" dirty="0" smtClean="0">
                <a:effectLst/>
                <a:latin typeface="Sassoon Penpals" panose="02000400000000000000" pitchFamily="50" charset="0"/>
                <a:ea typeface="MS Gothic" panose="020B0609070205080204" pitchFamily="49" charset="-128"/>
              </a:rPr>
              <a:t>sight word car park. Draw your own car parking spaces and write a selection of common exception words in each space. </a:t>
            </a:r>
            <a:br>
              <a:rPr lang="en-GB" sz="4000" b="0" i="0" u="none" strike="noStrike" dirty="0" smtClean="0">
                <a:effectLst/>
                <a:latin typeface="Sassoon Penpals" panose="02000400000000000000" pitchFamily="50" charset="0"/>
                <a:ea typeface="MS Gothic" panose="020B0609070205080204" pitchFamily="49" charset="-128"/>
              </a:rPr>
            </a:br>
            <a:r>
              <a:rPr lang="en-GB" sz="4000" b="0" i="0" u="none" strike="noStrike" dirty="0" smtClean="0">
                <a:effectLst/>
                <a:latin typeface="Sassoon Penpals" panose="02000400000000000000" pitchFamily="50" charset="0"/>
                <a:ea typeface="MS Gothic" panose="020B0609070205080204" pitchFamily="49" charset="-128"/>
              </a:rPr>
              <a:t>Child to park their car when they can read the word. </a:t>
            </a:r>
            <a:endParaRPr lang="en-GB" sz="4000" dirty="0">
              <a:latin typeface="Sassoon Penpals" panose="02000400000000000000" pitchFamily="50" charset="0"/>
              <a:ea typeface="MS Gothic" panose="020B0609070205080204" pitchFamily="49" charset="-128"/>
            </a:endParaRPr>
          </a:p>
        </p:txBody>
      </p:sp>
      <p:pic>
        <p:nvPicPr>
          <p:cNvPr id="9" name="Picture 8"/>
          <p:cNvPicPr>
            <a:picLocks noChangeAspect="1"/>
          </p:cNvPicPr>
          <p:nvPr/>
        </p:nvPicPr>
        <p:blipFill rotWithShape="1">
          <a:blip r:embed="rId2"/>
          <a:srcRect l="52857" t="36286" r="1285" b="5643"/>
          <a:stretch/>
        </p:blipFill>
        <p:spPr>
          <a:xfrm>
            <a:off x="9220200" y="1496796"/>
            <a:ext cx="2771774" cy="2109787"/>
          </a:xfrm>
          <a:prstGeom prst="rect">
            <a:avLst/>
          </a:prstGeom>
        </p:spPr>
      </p:pic>
      <p:pic>
        <p:nvPicPr>
          <p:cNvPr id="10" name="Picture 9"/>
          <p:cNvPicPr>
            <a:picLocks noChangeAspect="1"/>
          </p:cNvPicPr>
          <p:nvPr/>
        </p:nvPicPr>
        <p:blipFill rotWithShape="1">
          <a:blip r:embed="rId3"/>
          <a:srcRect l="4833" t="25308" r="22667" b="2469"/>
          <a:stretch/>
        </p:blipFill>
        <p:spPr>
          <a:xfrm>
            <a:off x="7854552" y="4387779"/>
            <a:ext cx="3960022" cy="2284872"/>
          </a:xfrm>
          <a:prstGeom prst="rect">
            <a:avLst/>
          </a:prstGeom>
        </p:spPr>
      </p:pic>
      <p:sp>
        <p:nvSpPr>
          <p:cNvPr id="12" name="TextBox 11"/>
          <p:cNvSpPr txBox="1"/>
          <p:nvPr/>
        </p:nvSpPr>
        <p:spPr>
          <a:xfrm>
            <a:off x="109537" y="3238261"/>
            <a:ext cx="10692351" cy="2369880"/>
          </a:xfrm>
          <a:prstGeom prst="rect">
            <a:avLst/>
          </a:prstGeom>
          <a:noFill/>
        </p:spPr>
        <p:txBody>
          <a:bodyPr wrap="none" rtlCol="0">
            <a:spAutoFit/>
          </a:bodyPr>
          <a:lstStyle/>
          <a:p>
            <a:endParaRPr lang="en-GB" sz="2800" dirty="0" smtClean="0">
              <a:latin typeface="Sassoon Penpals" panose="02000400000000000000" pitchFamily="50" charset="0"/>
            </a:endParaRPr>
          </a:p>
          <a:p>
            <a:r>
              <a:rPr lang="en-GB" sz="4000" dirty="0" smtClean="0">
                <a:latin typeface="Sassoon Penpals" panose="02000400000000000000" pitchFamily="50" charset="0"/>
              </a:rPr>
              <a:t>4. Write a selection of the common exception words on paper. </a:t>
            </a:r>
          </a:p>
          <a:p>
            <a:r>
              <a:rPr lang="en-GB" sz="4000" dirty="0" smtClean="0">
                <a:latin typeface="Sassoon Penpals" panose="02000400000000000000" pitchFamily="50" charset="0"/>
              </a:rPr>
              <a:t>Child to stamp or circle the word when </a:t>
            </a:r>
          </a:p>
          <a:p>
            <a:r>
              <a:rPr lang="en-GB" sz="4000" dirty="0" smtClean="0">
                <a:latin typeface="Sassoon Penpals" panose="02000400000000000000" pitchFamily="50" charset="0"/>
              </a:rPr>
              <a:t>they can find and read it.</a:t>
            </a:r>
            <a:endParaRPr lang="en-GB" sz="4000" dirty="0">
              <a:latin typeface="Sassoon Penpals" panose="02000400000000000000" pitchFamily="50" charset="0"/>
            </a:endParaRPr>
          </a:p>
        </p:txBody>
      </p:sp>
    </p:spTree>
    <p:extLst>
      <p:ext uri="{BB962C8B-B14F-4D97-AF65-F5344CB8AC3E}">
        <p14:creationId xmlns:p14="http://schemas.microsoft.com/office/powerpoint/2010/main" val="2467774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957262"/>
          </a:xfrm>
        </p:spPr>
        <p:txBody>
          <a:bodyPr>
            <a:normAutofit fontScale="90000"/>
          </a:bodyPr>
          <a:lstStyle/>
          <a:p>
            <a:pPr algn="ctr"/>
            <a:r>
              <a:rPr lang="en-GB" dirty="0" smtClean="0">
                <a:latin typeface="Sassoon Penpals" panose="02000400000000000000" pitchFamily="50" charset="0"/>
              </a:rPr>
              <a:t/>
            </a:r>
            <a:br>
              <a:rPr lang="en-GB" dirty="0" smtClean="0">
                <a:latin typeface="Sassoon Penpals" panose="02000400000000000000" pitchFamily="50" charset="0"/>
              </a:rPr>
            </a:br>
            <a:r>
              <a:rPr lang="en-GB" dirty="0" smtClean="0">
                <a:latin typeface="Sassoon Penpals" panose="02000400000000000000" pitchFamily="50" charset="0"/>
              </a:rPr>
              <a:t>Happy Reading!</a:t>
            </a:r>
            <a:br>
              <a:rPr lang="en-GB" dirty="0" smtClean="0">
                <a:latin typeface="Sassoon Penpals" panose="02000400000000000000" pitchFamily="50" charset="0"/>
              </a:rPr>
            </a:br>
            <a:r>
              <a:rPr lang="en-GB" dirty="0" smtClean="0">
                <a:latin typeface="Sassoon Penpals" panose="02000400000000000000" pitchFamily="50" charset="0"/>
              </a:rPr>
              <a:t>Children learn to read by reading. </a:t>
            </a:r>
            <a:endParaRPr lang="en-GB" dirty="0">
              <a:latin typeface="Sassoon Penpals" panose="02000400000000000000" pitchFamily="50" charset="0"/>
            </a:endParaRPr>
          </a:p>
        </p:txBody>
      </p:sp>
      <p:sp>
        <p:nvSpPr>
          <p:cNvPr id="3" name="Content Placeholder 2"/>
          <p:cNvSpPr>
            <a:spLocks noGrp="1"/>
          </p:cNvSpPr>
          <p:nvPr>
            <p:ph idx="1"/>
          </p:nvPr>
        </p:nvSpPr>
        <p:spPr>
          <a:xfrm>
            <a:off x="118180" y="1568450"/>
            <a:ext cx="11306176" cy="5289550"/>
          </a:xfrm>
        </p:spPr>
        <p:txBody>
          <a:bodyPr>
            <a:normAutofit fontScale="77500" lnSpcReduction="20000"/>
          </a:bodyPr>
          <a:lstStyle/>
          <a:p>
            <a:pPr marL="0" indent="0">
              <a:buNone/>
            </a:pPr>
            <a:endParaRPr lang="en-GB" dirty="0" smtClean="0">
              <a:latin typeface="Sassoon Penpals" panose="02000400000000000000" pitchFamily="50" charset="0"/>
            </a:endParaRPr>
          </a:p>
          <a:p>
            <a:r>
              <a:rPr lang="en-GB" sz="4700" dirty="0" smtClean="0">
                <a:latin typeface="Sassoon Penpals" panose="02000400000000000000" pitchFamily="50" charset="0"/>
              </a:rPr>
              <a:t>Continue to listen to your child read on a regular basis.</a:t>
            </a:r>
          </a:p>
          <a:p>
            <a:r>
              <a:rPr lang="en-GB" sz="4700" dirty="0" smtClean="0">
                <a:latin typeface="Sassoon Penpals" panose="02000400000000000000" pitchFamily="50" charset="0"/>
              </a:rPr>
              <a:t>Encourage them to read a variety of texts such as their school books, books from home, books from the library, comics, recipe books, poetry books, traditional tales, fiction and non-fiction.  </a:t>
            </a:r>
          </a:p>
          <a:p>
            <a:r>
              <a:rPr lang="en-GB" sz="4700" dirty="0" smtClean="0">
                <a:latin typeface="Sassoon Penpals" panose="02000400000000000000" pitchFamily="50" charset="0"/>
              </a:rPr>
              <a:t>Ask them lots of questions about what they have read. Can they retell the story or information? If it’s a story, ask who it was about and what happened. If it’s an information text, ask your child to explain what it was about and how it worked, or what its parts were.</a:t>
            </a:r>
          </a:p>
          <a:p>
            <a:r>
              <a:rPr lang="en-GB" sz="4700" dirty="0" smtClean="0">
                <a:latin typeface="Sassoon Penpals" panose="02000400000000000000" pitchFamily="50" charset="0"/>
              </a:rPr>
              <a:t>Remember that it is important to continue to read to your child regularly and enjoy sharing a variety of books with them. </a:t>
            </a:r>
          </a:p>
          <a:p>
            <a:pPr marL="0" indent="0">
              <a:buNone/>
            </a:pPr>
            <a:endParaRPr lang="en-GB" dirty="0" smtClean="0"/>
          </a:p>
          <a:p>
            <a:pPr marL="0" indent="0">
              <a:buNone/>
            </a:pPr>
            <a:endParaRPr lang="en-GB" dirty="0"/>
          </a:p>
        </p:txBody>
      </p:sp>
      <p:pic>
        <p:nvPicPr>
          <p:cNvPr id="4" name="Picture 3"/>
          <p:cNvPicPr>
            <a:picLocks noChangeAspect="1"/>
          </p:cNvPicPr>
          <p:nvPr/>
        </p:nvPicPr>
        <p:blipFill>
          <a:blip r:embed="rId2"/>
          <a:stretch>
            <a:fillRect/>
          </a:stretch>
        </p:blipFill>
        <p:spPr>
          <a:xfrm>
            <a:off x="9180315" y="87033"/>
            <a:ext cx="2549723" cy="1598892"/>
          </a:xfrm>
          <a:prstGeom prst="rect">
            <a:avLst/>
          </a:prstGeom>
        </p:spPr>
      </p:pic>
    </p:spTree>
    <p:extLst>
      <p:ext uri="{BB962C8B-B14F-4D97-AF65-F5344CB8AC3E}">
        <p14:creationId xmlns:p14="http://schemas.microsoft.com/office/powerpoint/2010/main" val="4025690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517626080"/>
              </p:ext>
            </p:extLst>
          </p:nvPr>
        </p:nvGraphicFramePr>
        <p:xfrm>
          <a:off x="169816" y="689468"/>
          <a:ext cx="11795761" cy="5959526"/>
        </p:xfrm>
        <a:graphic>
          <a:graphicData uri="http://schemas.openxmlformats.org/drawingml/2006/table">
            <a:tbl>
              <a:tblPr firstRow="1" firstCol="1" bandRow="1"/>
              <a:tblGrid>
                <a:gridCol w="6257110">
                  <a:extLst>
                    <a:ext uri="{9D8B030D-6E8A-4147-A177-3AD203B41FA5}">
                      <a16:colId xmlns:a16="http://schemas.microsoft.com/office/drawing/2014/main" val="1642612863"/>
                    </a:ext>
                  </a:extLst>
                </a:gridCol>
                <a:gridCol w="5538651">
                  <a:extLst>
                    <a:ext uri="{9D8B030D-6E8A-4147-A177-3AD203B41FA5}">
                      <a16:colId xmlns:a16="http://schemas.microsoft.com/office/drawing/2014/main" val="3685921752"/>
                    </a:ext>
                  </a:extLst>
                </a:gridCol>
              </a:tblGrid>
              <a:tr h="529755">
                <a:tc>
                  <a:txBody>
                    <a:bodyPr/>
                    <a:lstStyle/>
                    <a:p>
                      <a:pPr algn="ctr">
                        <a:lnSpc>
                          <a:spcPct val="115000"/>
                        </a:lnSpc>
                        <a:spcAft>
                          <a:spcPts val="0"/>
                        </a:spcAft>
                        <a:tabLst>
                          <a:tab pos="1860550" algn="l"/>
                        </a:tabLst>
                      </a:pPr>
                      <a:r>
                        <a:rPr lang="en-GB" sz="2800" b="1" u="sng" dirty="0" smtClean="0">
                          <a:effectLst/>
                          <a:latin typeface="Sassoon Penpals" panose="02000400000000000000" pitchFamily="50" charset="0"/>
                          <a:ea typeface="Calibri" panose="020F0502020204030204" pitchFamily="34" charset="0"/>
                          <a:cs typeface="Times New Roman" panose="02020603050405020304" pitchFamily="18" charset="0"/>
                        </a:rPr>
                        <a:t>COMPREHENSION</a:t>
                      </a:r>
                      <a:endParaRPr lang="en-GB" sz="2800" b="1" u="sng" dirty="0">
                        <a:effectLst/>
                        <a:latin typeface="Sassoon Penpals" panose="02000400000000000000" pitchFamily="50" charset="0"/>
                        <a:ea typeface="Calibri" panose="020F0502020204030204" pitchFamily="34" charset="0"/>
                        <a:cs typeface="Times New Roman" panose="02020603050405020304" pitchFamily="18" charset="0"/>
                      </a:endParaRPr>
                    </a:p>
                  </a:txBody>
                  <a:tcPr marL="46649" marR="466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1860550" algn="l"/>
                        </a:tabLst>
                      </a:pPr>
                      <a:r>
                        <a:rPr lang="en-GB" sz="2800" b="1" u="sng" dirty="0" smtClean="0">
                          <a:effectLst/>
                          <a:latin typeface="Sassoon Penpals" panose="02000400000000000000" pitchFamily="50" charset="0"/>
                          <a:ea typeface="Calibri" panose="020F0502020204030204" pitchFamily="34" charset="0"/>
                          <a:cs typeface="Times New Roman" panose="02020603050405020304" pitchFamily="18" charset="0"/>
                        </a:rPr>
                        <a:t>INFERENCE (Using clues in</a:t>
                      </a:r>
                      <a:r>
                        <a:rPr lang="en-GB" sz="2800" b="1" u="sng" baseline="0" dirty="0" smtClean="0">
                          <a:effectLst/>
                          <a:latin typeface="Sassoon Penpals" panose="02000400000000000000" pitchFamily="50" charset="0"/>
                          <a:ea typeface="Calibri" panose="020F0502020204030204" pitchFamily="34" charset="0"/>
                          <a:cs typeface="Times New Roman" panose="02020603050405020304" pitchFamily="18" charset="0"/>
                        </a:rPr>
                        <a:t> the text)</a:t>
                      </a:r>
                      <a:endParaRPr lang="en-GB" sz="2800" b="1" u="sng" dirty="0" smtClean="0">
                        <a:effectLst/>
                        <a:latin typeface="Sassoon Penpals" panose="02000400000000000000" pitchFamily="50" charset="0"/>
                        <a:ea typeface="Calibri" panose="020F0502020204030204" pitchFamily="34" charset="0"/>
                        <a:cs typeface="Times New Roman" panose="02020603050405020304" pitchFamily="18" charset="0"/>
                      </a:endParaRPr>
                    </a:p>
                  </a:txBody>
                  <a:tcPr marL="46649" marR="466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0960001"/>
                  </a:ext>
                </a:extLst>
              </a:tr>
              <a:tr h="5429771">
                <a:tc>
                  <a:txBody>
                    <a:bodyPr/>
                    <a:lstStyle/>
                    <a:p>
                      <a:pPr marL="285750" indent="-285750">
                        <a:lnSpc>
                          <a:spcPct val="115000"/>
                        </a:lnSpc>
                        <a:spcAft>
                          <a:spcPts val="0"/>
                        </a:spcAft>
                        <a:buFont typeface="Arial" panose="020B0604020202020204" pitchFamily="34" charset="0"/>
                        <a:buChar char="•"/>
                        <a:tabLst>
                          <a:tab pos="1860550" algn="l"/>
                        </a:tabLst>
                      </a:pPr>
                      <a:r>
                        <a:rPr lang="en-GB" sz="19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What happened before/after...?</a:t>
                      </a:r>
                    </a:p>
                    <a:p>
                      <a:pPr marL="285750" indent="-285750">
                        <a:lnSpc>
                          <a:spcPct val="115000"/>
                        </a:lnSpc>
                        <a:spcAft>
                          <a:spcPts val="0"/>
                        </a:spcAft>
                        <a:buFont typeface="Arial" panose="020B0604020202020204" pitchFamily="34" charset="0"/>
                        <a:buChar char="•"/>
                        <a:tabLst>
                          <a:tab pos="1860550" algn="l"/>
                        </a:tabLst>
                      </a:pPr>
                      <a:r>
                        <a:rPr lang="en-GB" sz="19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What happened at the beginning/middle/end?</a:t>
                      </a:r>
                    </a:p>
                    <a:p>
                      <a:pPr marL="285750" indent="-285750">
                        <a:lnSpc>
                          <a:spcPct val="115000"/>
                        </a:lnSpc>
                        <a:spcAft>
                          <a:spcPts val="0"/>
                        </a:spcAft>
                        <a:buFont typeface="Arial" panose="020B0604020202020204" pitchFamily="34" charset="0"/>
                        <a:buChar char="•"/>
                        <a:tabLst>
                          <a:tab pos="1860550" algn="l"/>
                        </a:tabLst>
                      </a:pPr>
                      <a:r>
                        <a:rPr lang="en-GB" sz="19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 </a:t>
                      </a:r>
                      <a:r>
                        <a:rPr lang="en-GB" sz="1900" dirty="0" smtClean="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Which </a:t>
                      </a:r>
                      <a:r>
                        <a:rPr lang="en-GB" sz="19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words tell you the order things happened in?</a:t>
                      </a:r>
                    </a:p>
                    <a:p>
                      <a:pPr marL="285750" indent="-285750">
                        <a:lnSpc>
                          <a:spcPct val="115000"/>
                        </a:lnSpc>
                        <a:spcAft>
                          <a:spcPts val="0"/>
                        </a:spcAft>
                        <a:buFont typeface="Arial" panose="020B0604020202020204" pitchFamily="34" charset="0"/>
                        <a:buChar char="•"/>
                        <a:tabLst>
                          <a:tab pos="1860550" algn="l"/>
                        </a:tabLst>
                      </a:pPr>
                      <a:r>
                        <a:rPr lang="en-GB" sz="19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Which word shows this is the start/middle/end of the story?</a:t>
                      </a:r>
                    </a:p>
                    <a:p>
                      <a:pPr marL="285750" indent="-285750">
                        <a:lnSpc>
                          <a:spcPct val="115000"/>
                        </a:lnSpc>
                        <a:spcAft>
                          <a:spcPts val="0"/>
                        </a:spcAft>
                        <a:buFont typeface="Arial" panose="020B0604020202020204" pitchFamily="34" charset="0"/>
                        <a:buChar char="•"/>
                        <a:tabLst>
                          <a:tab pos="1860550" algn="l"/>
                        </a:tabLst>
                      </a:pPr>
                      <a:r>
                        <a:rPr lang="en-GB" sz="1900" dirty="0" smtClean="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Did </a:t>
                      </a:r>
                      <a:r>
                        <a:rPr lang="en-GB" sz="19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you like the ending of the story? Why?</a:t>
                      </a:r>
                    </a:p>
                    <a:p>
                      <a:pPr marL="285750" indent="-285750">
                        <a:lnSpc>
                          <a:spcPct val="115000"/>
                        </a:lnSpc>
                        <a:spcAft>
                          <a:spcPts val="0"/>
                        </a:spcAft>
                        <a:buFont typeface="Arial" panose="020B0604020202020204" pitchFamily="34" charset="0"/>
                        <a:buChar char="•"/>
                        <a:tabLst>
                          <a:tab pos="1860550" algn="l"/>
                        </a:tabLst>
                      </a:pPr>
                      <a:r>
                        <a:rPr lang="en-GB" sz="19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What is your favourite part of the story? Why?</a:t>
                      </a:r>
                    </a:p>
                    <a:p>
                      <a:pPr marL="285750" indent="-285750">
                        <a:lnSpc>
                          <a:spcPct val="115000"/>
                        </a:lnSpc>
                        <a:spcAft>
                          <a:spcPts val="0"/>
                        </a:spcAft>
                        <a:buFont typeface="Arial" panose="020B0604020202020204" pitchFamily="34" charset="0"/>
                        <a:buChar char="•"/>
                        <a:tabLst>
                          <a:tab pos="1860550" algn="l"/>
                        </a:tabLst>
                      </a:pPr>
                      <a:r>
                        <a:rPr lang="en-GB" sz="1900" dirty="0" smtClean="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Who </a:t>
                      </a:r>
                      <a:r>
                        <a:rPr lang="en-GB" sz="19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do you think is telling this story?</a:t>
                      </a:r>
                    </a:p>
                    <a:p>
                      <a:pPr marL="285750" indent="-285750">
                        <a:lnSpc>
                          <a:spcPct val="115000"/>
                        </a:lnSpc>
                        <a:spcAft>
                          <a:spcPts val="0"/>
                        </a:spcAft>
                        <a:buFont typeface="Arial" panose="020B0604020202020204" pitchFamily="34" charset="0"/>
                        <a:buChar char="•"/>
                        <a:tabLst>
                          <a:tab pos="1860550" algn="l"/>
                        </a:tabLst>
                      </a:pPr>
                      <a:r>
                        <a:rPr lang="en-GB" sz="19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Who is the narrator?</a:t>
                      </a:r>
                    </a:p>
                    <a:p>
                      <a:pPr marL="285750" indent="-285750">
                        <a:lnSpc>
                          <a:spcPct val="115000"/>
                        </a:lnSpc>
                        <a:spcAft>
                          <a:spcPts val="0"/>
                        </a:spcAft>
                        <a:buFont typeface="Arial" panose="020B0604020202020204" pitchFamily="34" charset="0"/>
                        <a:buChar char="•"/>
                        <a:tabLst>
                          <a:tab pos="1860550" algn="l"/>
                        </a:tabLst>
                      </a:pPr>
                      <a:r>
                        <a:rPr lang="en-GB" sz="1900" dirty="0" smtClean="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What </a:t>
                      </a:r>
                      <a:r>
                        <a:rPr lang="en-GB" sz="19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does this word mean? </a:t>
                      </a:r>
                    </a:p>
                    <a:p>
                      <a:pPr marL="285750" indent="-285750">
                        <a:lnSpc>
                          <a:spcPct val="115000"/>
                        </a:lnSpc>
                        <a:spcAft>
                          <a:spcPts val="0"/>
                        </a:spcAft>
                        <a:buFont typeface="Arial" panose="020B0604020202020204" pitchFamily="34" charset="0"/>
                        <a:buChar char="•"/>
                        <a:tabLst>
                          <a:tab pos="1860550" algn="l"/>
                        </a:tabLst>
                      </a:pPr>
                      <a:r>
                        <a:rPr lang="en-GB" sz="1900" dirty="0" smtClean="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How </a:t>
                      </a:r>
                      <a:r>
                        <a:rPr lang="en-GB" sz="19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do you know this is a fiction/non-fiction book?</a:t>
                      </a:r>
                    </a:p>
                    <a:p>
                      <a:pPr marL="285750" indent="-285750">
                        <a:lnSpc>
                          <a:spcPct val="115000"/>
                        </a:lnSpc>
                        <a:spcAft>
                          <a:spcPts val="0"/>
                        </a:spcAft>
                        <a:buFont typeface="Arial" panose="020B0604020202020204" pitchFamily="34" charset="0"/>
                        <a:buChar char="•"/>
                        <a:tabLst>
                          <a:tab pos="1860550" algn="l"/>
                        </a:tabLst>
                      </a:pPr>
                      <a:r>
                        <a:rPr lang="en-GB" sz="19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What is this? What is it for? Can you find the...? ( index, bold writing, heading, contents, glossary)</a:t>
                      </a:r>
                    </a:p>
                    <a:p>
                      <a:pPr marL="285750" indent="-285750">
                        <a:lnSpc>
                          <a:spcPct val="115000"/>
                        </a:lnSpc>
                        <a:spcAft>
                          <a:spcPts val="0"/>
                        </a:spcAft>
                        <a:buFont typeface="Arial" panose="020B0604020202020204" pitchFamily="34" charset="0"/>
                        <a:buChar char="•"/>
                        <a:tabLst>
                          <a:tab pos="1860550" algn="l"/>
                        </a:tabLst>
                      </a:pPr>
                      <a:r>
                        <a:rPr lang="en-GB" sz="19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How is this book organised? </a:t>
                      </a:r>
                    </a:p>
                    <a:p>
                      <a:pPr marL="285750" indent="-285750">
                        <a:lnSpc>
                          <a:spcPct val="115000"/>
                        </a:lnSpc>
                        <a:spcAft>
                          <a:spcPts val="0"/>
                        </a:spcAft>
                        <a:buFont typeface="Arial" panose="020B0604020202020204" pitchFamily="34" charset="0"/>
                        <a:buChar char="•"/>
                        <a:tabLst>
                          <a:tab pos="1860550" algn="l"/>
                        </a:tabLst>
                      </a:pPr>
                      <a:r>
                        <a:rPr lang="en-GB" sz="19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How can I find out about</a:t>
                      </a:r>
                      <a:r>
                        <a:rPr lang="en-GB" sz="1900" dirty="0" smtClean="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a:t>
                      </a:r>
                    </a:p>
                    <a:p>
                      <a:pPr marL="285750" indent="-285750">
                        <a:lnSpc>
                          <a:spcPct val="115000"/>
                        </a:lnSpc>
                        <a:spcAft>
                          <a:spcPts val="0"/>
                        </a:spcAft>
                        <a:buFont typeface="Arial" panose="020B0604020202020204" pitchFamily="34" charset="0"/>
                        <a:buChar char="•"/>
                        <a:tabLst>
                          <a:tab pos="1860550" algn="l"/>
                        </a:tabLst>
                      </a:pPr>
                      <a:r>
                        <a:rPr lang="en-GB" sz="1900" dirty="0" smtClean="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Can </a:t>
                      </a:r>
                      <a:r>
                        <a:rPr lang="en-GB" sz="19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you read this question/exclamation with expression?</a:t>
                      </a:r>
                    </a:p>
                    <a:p>
                      <a:pPr marL="285750" indent="-285750">
                        <a:lnSpc>
                          <a:spcPct val="115000"/>
                        </a:lnSpc>
                        <a:spcAft>
                          <a:spcPts val="0"/>
                        </a:spcAft>
                        <a:buFont typeface="Arial" panose="020B0604020202020204" pitchFamily="34" charset="0"/>
                        <a:buChar char="•"/>
                        <a:tabLst>
                          <a:tab pos="1860550" algn="l"/>
                        </a:tabLst>
                      </a:pPr>
                      <a:r>
                        <a:rPr lang="en-GB" sz="19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Has anything like this ever happened to you?</a:t>
                      </a:r>
                    </a:p>
                  </a:txBody>
                  <a:tcPr marL="46649" marR="466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285750" indent="-285750">
                        <a:lnSpc>
                          <a:spcPct val="115000"/>
                        </a:lnSpc>
                        <a:spcAft>
                          <a:spcPts val="0"/>
                        </a:spcAft>
                        <a:buFont typeface="Arial" panose="020B0604020202020204" pitchFamily="34" charset="0"/>
                        <a:buChar char="•"/>
                        <a:tabLst>
                          <a:tab pos="1860550" algn="l"/>
                        </a:tabLst>
                      </a:pPr>
                      <a:r>
                        <a:rPr lang="en-GB" sz="22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What might happen next? </a:t>
                      </a:r>
                    </a:p>
                    <a:p>
                      <a:pPr marL="285750" indent="-285750">
                        <a:lnSpc>
                          <a:spcPct val="115000"/>
                        </a:lnSpc>
                        <a:spcAft>
                          <a:spcPts val="0"/>
                        </a:spcAft>
                        <a:buFont typeface="Arial" panose="020B0604020202020204" pitchFamily="34" charset="0"/>
                        <a:buChar char="•"/>
                        <a:tabLst>
                          <a:tab pos="1860550" algn="l"/>
                        </a:tabLst>
                      </a:pPr>
                      <a:r>
                        <a:rPr lang="en-GB" sz="22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Why have you changed your mind?</a:t>
                      </a:r>
                    </a:p>
                    <a:p>
                      <a:pPr marL="285750" indent="-285750">
                        <a:lnSpc>
                          <a:spcPct val="115000"/>
                        </a:lnSpc>
                        <a:spcAft>
                          <a:spcPts val="0"/>
                        </a:spcAft>
                        <a:buFont typeface="Arial" panose="020B0604020202020204" pitchFamily="34" charset="0"/>
                        <a:buChar char="•"/>
                        <a:tabLst>
                          <a:tab pos="1860550" algn="l"/>
                        </a:tabLst>
                      </a:pPr>
                      <a:r>
                        <a:rPr lang="en-GB" sz="22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 </a:t>
                      </a:r>
                      <a:r>
                        <a:rPr lang="en-GB" sz="2200" dirty="0" smtClean="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Tell </a:t>
                      </a:r>
                      <a:r>
                        <a:rPr lang="en-GB" sz="22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me what you think about this character. </a:t>
                      </a:r>
                      <a:endParaRPr lang="en-GB" sz="2200" dirty="0" smtClean="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endParaRPr>
                    </a:p>
                    <a:p>
                      <a:pPr marL="285750" indent="-285750">
                        <a:lnSpc>
                          <a:spcPct val="115000"/>
                        </a:lnSpc>
                        <a:spcAft>
                          <a:spcPts val="0"/>
                        </a:spcAft>
                        <a:buFont typeface="Arial" panose="020B0604020202020204" pitchFamily="34" charset="0"/>
                        <a:buChar char="•"/>
                        <a:tabLst>
                          <a:tab pos="1860550" algn="l"/>
                        </a:tabLst>
                      </a:pPr>
                      <a:r>
                        <a:rPr lang="en-GB" sz="2200" dirty="0" smtClean="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Do </a:t>
                      </a:r>
                      <a:r>
                        <a:rPr lang="en-GB" sz="22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you like him/her? Why? </a:t>
                      </a:r>
                      <a:endParaRPr lang="en-GB" sz="2200" dirty="0" smtClean="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endParaRPr>
                    </a:p>
                    <a:p>
                      <a:pPr marL="285750" indent="-285750">
                        <a:lnSpc>
                          <a:spcPct val="115000"/>
                        </a:lnSpc>
                        <a:spcAft>
                          <a:spcPts val="0"/>
                        </a:spcAft>
                        <a:buFont typeface="Arial" panose="020B0604020202020204" pitchFamily="34" charset="0"/>
                        <a:buChar char="•"/>
                        <a:tabLst>
                          <a:tab pos="1860550" algn="l"/>
                        </a:tabLst>
                      </a:pPr>
                      <a:r>
                        <a:rPr lang="en-GB" sz="2200" dirty="0" smtClean="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Which </a:t>
                      </a:r>
                      <a:r>
                        <a:rPr lang="en-GB" sz="22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words (verbs/adverbs) tell you that? </a:t>
                      </a:r>
                    </a:p>
                    <a:p>
                      <a:pPr marL="285750" indent="-285750">
                        <a:lnSpc>
                          <a:spcPct val="115000"/>
                        </a:lnSpc>
                        <a:spcAft>
                          <a:spcPts val="0"/>
                        </a:spcAft>
                        <a:buFont typeface="Arial" panose="020B0604020202020204" pitchFamily="34" charset="0"/>
                        <a:buChar char="•"/>
                        <a:tabLst>
                          <a:tab pos="1860550" algn="l"/>
                        </a:tabLst>
                      </a:pPr>
                      <a:r>
                        <a:rPr lang="en-GB" sz="22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Would you like to be friends with this character? Why? Which words tell you that?</a:t>
                      </a:r>
                    </a:p>
                    <a:p>
                      <a:pPr marL="285750" indent="-285750">
                        <a:lnSpc>
                          <a:spcPct val="115000"/>
                        </a:lnSpc>
                        <a:spcAft>
                          <a:spcPts val="0"/>
                        </a:spcAft>
                        <a:buFont typeface="Arial" panose="020B0604020202020204" pitchFamily="34" charset="0"/>
                        <a:buChar char="•"/>
                        <a:tabLst>
                          <a:tab pos="1860550" algn="l"/>
                        </a:tabLst>
                      </a:pPr>
                      <a:r>
                        <a:rPr lang="en-GB" sz="22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 </a:t>
                      </a:r>
                      <a:r>
                        <a:rPr lang="en-GB" sz="2200" dirty="0" smtClean="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Why </a:t>
                      </a:r>
                      <a:r>
                        <a:rPr lang="en-GB" sz="22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did the character do that...?</a:t>
                      </a:r>
                    </a:p>
                    <a:p>
                      <a:pPr marL="285750" indent="-285750">
                        <a:lnSpc>
                          <a:spcPct val="115000"/>
                        </a:lnSpc>
                        <a:spcAft>
                          <a:spcPts val="0"/>
                        </a:spcAft>
                        <a:buFont typeface="Arial" panose="020B0604020202020204" pitchFamily="34" charset="0"/>
                        <a:buChar char="•"/>
                        <a:tabLst>
                          <a:tab pos="1860550" algn="l"/>
                        </a:tabLst>
                      </a:pPr>
                      <a:r>
                        <a:rPr lang="en-GB" sz="22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 </a:t>
                      </a:r>
                      <a:r>
                        <a:rPr lang="en-GB" sz="2200" dirty="0" smtClean="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How </a:t>
                      </a:r>
                      <a:r>
                        <a:rPr lang="en-GB" sz="22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does the character feel at this point in the story? </a:t>
                      </a:r>
                      <a:endParaRPr lang="en-GB" sz="2200" dirty="0" smtClean="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endParaRPr>
                    </a:p>
                    <a:p>
                      <a:pPr marL="285750" indent="-285750">
                        <a:lnSpc>
                          <a:spcPct val="115000"/>
                        </a:lnSpc>
                        <a:spcAft>
                          <a:spcPts val="0"/>
                        </a:spcAft>
                        <a:buFont typeface="Arial" panose="020B0604020202020204" pitchFamily="34" charset="0"/>
                        <a:buChar char="•"/>
                        <a:tabLst>
                          <a:tab pos="1860550" algn="l"/>
                        </a:tabLst>
                      </a:pPr>
                      <a:r>
                        <a:rPr lang="en-GB" sz="2200" dirty="0" smtClean="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Can </a:t>
                      </a:r>
                      <a:r>
                        <a:rPr lang="en-GB" sz="22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you find clues in the text and illustrations to show me why you think this?</a:t>
                      </a:r>
                    </a:p>
                    <a:p>
                      <a:pPr marL="285750" indent="-285750">
                        <a:lnSpc>
                          <a:spcPct val="115000"/>
                        </a:lnSpc>
                        <a:spcAft>
                          <a:spcPts val="0"/>
                        </a:spcAft>
                        <a:buFont typeface="Arial" panose="020B0604020202020204" pitchFamily="34" charset="0"/>
                        <a:buChar char="•"/>
                        <a:tabLst>
                          <a:tab pos="1860550" algn="l"/>
                        </a:tabLst>
                      </a:pPr>
                      <a:r>
                        <a:rPr lang="en-GB" sz="22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Do you think both characters feel the same? Why?</a:t>
                      </a:r>
                    </a:p>
                  </a:txBody>
                  <a:tcPr marL="46649" marR="466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092778177"/>
                  </a:ext>
                </a:extLst>
              </a:tr>
            </a:tbl>
          </a:graphicData>
        </a:graphic>
      </p:graphicFrame>
      <p:sp>
        <p:nvSpPr>
          <p:cNvPr id="2" name="TextBox 1"/>
          <p:cNvSpPr txBox="1"/>
          <p:nvPr/>
        </p:nvSpPr>
        <p:spPr>
          <a:xfrm>
            <a:off x="2595358" y="0"/>
            <a:ext cx="6151044" cy="584775"/>
          </a:xfrm>
          <a:prstGeom prst="rect">
            <a:avLst/>
          </a:prstGeom>
          <a:noFill/>
        </p:spPr>
        <p:txBody>
          <a:bodyPr wrap="none" rtlCol="0">
            <a:spAutoFit/>
          </a:bodyPr>
          <a:lstStyle/>
          <a:p>
            <a:pPr algn="ctr"/>
            <a:r>
              <a:rPr lang="en-GB" sz="3200" u="sng" dirty="0" smtClean="0">
                <a:latin typeface="Sassoon Penpals" panose="02000400000000000000" pitchFamily="50" charset="0"/>
              </a:rPr>
              <a:t>Questions to ask your children when reading</a:t>
            </a:r>
            <a:endParaRPr lang="en-GB" sz="3200" u="sng" dirty="0">
              <a:latin typeface="Sassoon Penpals" panose="02000400000000000000" pitchFamily="50" charset="0"/>
            </a:endParaRPr>
          </a:p>
        </p:txBody>
      </p:sp>
    </p:spTree>
    <p:extLst>
      <p:ext uri="{BB962C8B-B14F-4D97-AF65-F5344CB8AC3E}">
        <p14:creationId xmlns:p14="http://schemas.microsoft.com/office/powerpoint/2010/main" val="3771000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3728920577"/>
              </p:ext>
            </p:extLst>
          </p:nvPr>
        </p:nvGraphicFramePr>
        <p:xfrm>
          <a:off x="0" y="117567"/>
          <a:ext cx="12191999" cy="6618779"/>
        </p:xfrm>
        <a:graphic>
          <a:graphicData uri="http://schemas.openxmlformats.org/drawingml/2006/table">
            <a:tbl>
              <a:tblPr firstRow="1" firstCol="1" bandRow="1"/>
              <a:tblGrid>
                <a:gridCol w="6523412">
                  <a:extLst>
                    <a:ext uri="{9D8B030D-6E8A-4147-A177-3AD203B41FA5}">
                      <a16:colId xmlns:a16="http://schemas.microsoft.com/office/drawing/2014/main" val="1092208782"/>
                    </a:ext>
                  </a:extLst>
                </a:gridCol>
                <a:gridCol w="5668587">
                  <a:extLst>
                    <a:ext uri="{9D8B030D-6E8A-4147-A177-3AD203B41FA5}">
                      <a16:colId xmlns:a16="http://schemas.microsoft.com/office/drawing/2014/main" val="4096658605"/>
                    </a:ext>
                  </a:extLst>
                </a:gridCol>
              </a:tblGrid>
              <a:tr h="481754">
                <a:tc>
                  <a:txBody>
                    <a:bodyPr/>
                    <a:lstStyle/>
                    <a:p>
                      <a:pPr algn="ctr">
                        <a:lnSpc>
                          <a:spcPct val="115000"/>
                        </a:lnSpc>
                        <a:spcAft>
                          <a:spcPts val="0"/>
                        </a:spcAft>
                        <a:tabLst>
                          <a:tab pos="1860550" algn="l"/>
                        </a:tabLst>
                      </a:pPr>
                      <a:r>
                        <a:rPr lang="en-GB" sz="2800" b="1" u="sng" dirty="0" smtClean="0">
                          <a:effectLst/>
                          <a:latin typeface="Sassoon Penpals" panose="02000400000000000000" pitchFamily="50" charset="0"/>
                          <a:ea typeface="Calibri" panose="020F0502020204030204" pitchFamily="34" charset="0"/>
                          <a:cs typeface="Times New Roman" panose="02020603050405020304" pitchFamily="18" charset="0"/>
                        </a:rPr>
                        <a:t>LANGUAGE</a:t>
                      </a:r>
                      <a:r>
                        <a:rPr lang="en-GB" sz="2800" b="1" u="sng" baseline="0" dirty="0" smtClean="0">
                          <a:effectLst/>
                          <a:latin typeface="Sassoon Penpals" panose="02000400000000000000" pitchFamily="50" charset="0"/>
                          <a:ea typeface="Calibri" panose="020F0502020204030204" pitchFamily="34" charset="0"/>
                          <a:cs typeface="Times New Roman" panose="02020603050405020304" pitchFamily="18" charset="0"/>
                        </a:rPr>
                        <a:t> FOR EFFECT</a:t>
                      </a:r>
                      <a:endParaRPr lang="en-GB" sz="2800" b="1" u="sng" dirty="0">
                        <a:effectLst/>
                        <a:latin typeface="Sassoon Penpals" panose="02000400000000000000" pitchFamily="50" charset="0"/>
                        <a:ea typeface="Calibri" panose="020F0502020204030204" pitchFamily="34" charset="0"/>
                        <a:cs typeface="Times New Roman" panose="02020603050405020304" pitchFamily="18" charset="0"/>
                      </a:endParaRPr>
                    </a:p>
                  </a:txBody>
                  <a:tcPr marL="46649" marR="466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1860550" algn="l"/>
                        </a:tabLst>
                      </a:pPr>
                      <a:r>
                        <a:rPr lang="en-GB" sz="2800" u="sng" dirty="0" smtClean="0">
                          <a:effectLst/>
                          <a:latin typeface="Sassoon Penpals" panose="02000400000000000000" pitchFamily="50" charset="0"/>
                          <a:ea typeface="Calibri" panose="020F0502020204030204" pitchFamily="34" charset="0"/>
                          <a:cs typeface="Times New Roman" panose="02020603050405020304" pitchFamily="18" charset="0"/>
                        </a:rPr>
                        <a:t>THEMES</a:t>
                      </a:r>
                      <a:endParaRPr lang="en-GB" sz="2800" u="sng" dirty="0">
                        <a:effectLst/>
                        <a:latin typeface="Sassoon Penpals" panose="02000400000000000000" pitchFamily="50" charset="0"/>
                        <a:ea typeface="Calibri" panose="020F0502020204030204" pitchFamily="34" charset="0"/>
                        <a:cs typeface="Times New Roman" panose="02020603050405020304" pitchFamily="18" charset="0"/>
                      </a:endParaRPr>
                    </a:p>
                  </a:txBody>
                  <a:tcPr marL="46649" marR="466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0960001"/>
                  </a:ext>
                </a:extLst>
              </a:tr>
              <a:tr h="6128051">
                <a:tc>
                  <a:txBody>
                    <a:bodyPr/>
                    <a:lstStyle/>
                    <a:p>
                      <a:pPr marL="285750" indent="-285750">
                        <a:lnSpc>
                          <a:spcPct val="115000"/>
                        </a:lnSpc>
                        <a:spcAft>
                          <a:spcPts val="0"/>
                        </a:spcAft>
                        <a:buFont typeface="Arial" panose="020B0604020202020204" pitchFamily="34" charset="0"/>
                        <a:buChar char="•"/>
                        <a:tabLst>
                          <a:tab pos="1860550" algn="l"/>
                        </a:tabLst>
                      </a:pPr>
                      <a:r>
                        <a:rPr lang="en-GB" sz="20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Can you find any adjectives the author has used to describe the...?</a:t>
                      </a:r>
                    </a:p>
                    <a:p>
                      <a:pPr marL="285750" indent="-285750">
                        <a:lnSpc>
                          <a:spcPct val="115000"/>
                        </a:lnSpc>
                        <a:spcAft>
                          <a:spcPts val="0"/>
                        </a:spcAft>
                        <a:buFont typeface="Arial" panose="020B0604020202020204" pitchFamily="34" charset="0"/>
                        <a:buChar char="•"/>
                        <a:tabLst>
                          <a:tab pos="1860550" algn="l"/>
                        </a:tabLst>
                      </a:pPr>
                      <a:r>
                        <a:rPr lang="en-GB" sz="20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Can you find a verb? Why has the author chosen this verb?</a:t>
                      </a:r>
                    </a:p>
                    <a:p>
                      <a:pPr marL="285750" indent="-285750">
                        <a:lnSpc>
                          <a:spcPct val="115000"/>
                        </a:lnSpc>
                        <a:spcAft>
                          <a:spcPts val="0"/>
                        </a:spcAft>
                        <a:buFont typeface="Arial" panose="020B0604020202020204" pitchFamily="34" charset="0"/>
                        <a:buChar char="•"/>
                        <a:tabLst>
                          <a:tab pos="1860550" algn="l"/>
                        </a:tabLst>
                      </a:pPr>
                      <a:r>
                        <a:rPr lang="en-GB" sz="20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What other words could the author have used to show the character is feeling...?</a:t>
                      </a:r>
                    </a:p>
                    <a:p>
                      <a:pPr marL="285750" indent="-285750">
                        <a:lnSpc>
                          <a:spcPct val="115000"/>
                        </a:lnSpc>
                        <a:spcAft>
                          <a:spcPts val="0"/>
                        </a:spcAft>
                        <a:buFont typeface="Arial" panose="020B0604020202020204" pitchFamily="34" charset="0"/>
                        <a:buChar char="•"/>
                        <a:tabLst>
                          <a:tab pos="1860550" algn="l"/>
                        </a:tabLst>
                      </a:pPr>
                      <a:r>
                        <a:rPr lang="en-GB" sz="20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 </a:t>
                      </a:r>
                      <a:r>
                        <a:rPr lang="en-GB" sz="2000" dirty="0" smtClean="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Choose </a:t>
                      </a:r>
                      <a:r>
                        <a:rPr lang="en-GB" sz="20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a word the author has used to describe the character/setting. Tell me why you like it.</a:t>
                      </a:r>
                    </a:p>
                    <a:p>
                      <a:pPr marL="285750" indent="-285750">
                        <a:lnSpc>
                          <a:spcPct val="115000"/>
                        </a:lnSpc>
                        <a:spcAft>
                          <a:spcPts val="0"/>
                        </a:spcAft>
                        <a:buFont typeface="Arial" panose="020B0604020202020204" pitchFamily="34" charset="0"/>
                        <a:buChar char="•"/>
                        <a:tabLst>
                          <a:tab pos="1860550" algn="l"/>
                        </a:tabLst>
                      </a:pPr>
                      <a:r>
                        <a:rPr lang="en-GB" sz="20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Can you find an interesting description of a character/setting that you like? Why do you like it?</a:t>
                      </a:r>
                    </a:p>
                    <a:p>
                      <a:pPr marL="285750" indent="-285750">
                        <a:lnSpc>
                          <a:spcPct val="115000"/>
                        </a:lnSpc>
                        <a:spcAft>
                          <a:spcPts val="0"/>
                        </a:spcAft>
                        <a:buFont typeface="Arial" panose="020B0604020202020204" pitchFamily="34" charset="0"/>
                        <a:buChar char="•"/>
                        <a:tabLst>
                          <a:tab pos="1860550" algn="l"/>
                        </a:tabLst>
                      </a:pPr>
                      <a:r>
                        <a:rPr lang="en-GB" sz="20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 </a:t>
                      </a:r>
                      <a:r>
                        <a:rPr lang="en-GB" sz="2000" dirty="0" smtClean="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What </a:t>
                      </a:r>
                      <a:r>
                        <a:rPr lang="en-GB" sz="20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does this adverb tell us about how the character is feeling? </a:t>
                      </a:r>
                    </a:p>
                    <a:p>
                      <a:pPr marL="285750" indent="-285750">
                        <a:lnSpc>
                          <a:spcPct val="115000"/>
                        </a:lnSpc>
                        <a:spcAft>
                          <a:spcPts val="0"/>
                        </a:spcAft>
                        <a:buFont typeface="Arial" panose="020B0604020202020204" pitchFamily="34" charset="0"/>
                        <a:buChar char="•"/>
                        <a:tabLst>
                          <a:tab pos="1860550" algn="l"/>
                        </a:tabLst>
                      </a:pPr>
                      <a:r>
                        <a:rPr lang="en-GB" sz="20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What does this verb (e.g. shouted or grabbed) tell us about how the character is feeling or behaving?</a:t>
                      </a:r>
                    </a:p>
                    <a:p>
                      <a:pPr marL="285750" indent="-285750">
                        <a:lnSpc>
                          <a:spcPct val="115000"/>
                        </a:lnSpc>
                        <a:spcAft>
                          <a:spcPts val="0"/>
                        </a:spcAft>
                        <a:buFont typeface="Arial" panose="020B0604020202020204" pitchFamily="34" charset="0"/>
                        <a:buChar char="•"/>
                        <a:tabLst>
                          <a:tab pos="1860550" algn="l"/>
                        </a:tabLst>
                      </a:pPr>
                      <a:r>
                        <a:rPr lang="en-GB" sz="20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 </a:t>
                      </a:r>
                      <a:r>
                        <a:rPr lang="en-GB" sz="2000" dirty="0" smtClean="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What </a:t>
                      </a:r>
                      <a:r>
                        <a:rPr lang="en-GB" sz="20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do you notice about the words on this page?</a:t>
                      </a:r>
                    </a:p>
                    <a:p>
                      <a:pPr marL="285750" indent="-285750">
                        <a:lnSpc>
                          <a:spcPct val="115000"/>
                        </a:lnSpc>
                        <a:spcAft>
                          <a:spcPts val="0"/>
                        </a:spcAft>
                        <a:buFont typeface="Arial" panose="020B0604020202020204" pitchFamily="34" charset="0"/>
                        <a:buChar char="•"/>
                        <a:tabLst>
                          <a:tab pos="1860550" algn="l"/>
                        </a:tabLst>
                      </a:pPr>
                      <a:r>
                        <a:rPr lang="en-GB" sz="20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Why do you think the author has written the words on the page like that?</a:t>
                      </a:r>
                    </a:p>
                    <a:p>
                      <a:pPr marL="285750" indent="-285750">
                        <a:lnSpc>
                          <a:spcPct val="115000"/>
                        </a:lnSpc>
                        <a:spcAft>
                          <a:spcPts val="0"/>
                        </a:spcAft>
                        <a:buFont typeface="Arial" panose="020B0604020202020204" pitchFamily="34" charset="0"/>
                        <a:buChar char="•"/>
                        <a:tabLst>
                          <a:tab pos="1860550" algn="l"/>
                        </a:tabLst>
                      </a:pPr>
                      <a:r>
                        <a:rPr lang="en-GB" sz="20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 </a:t>
                      </a:r>
                      <a:r>
                        <a:rPr lang="en-GB" sz="2000" dirty="0" smtClean="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Can </a:t>
                      </a:r>
                      <a:r>
                        <a:rPr lang="en-GB" sz="20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you spot any patterns in these sentences?</a:t>
                      </a:r>
                    </a:p>
                    <a:p>
                      <a:pPr marL="285750" indent="-285750">
                        <a:lnSpc>
                          <a:spcPct val="115000"/>
                        </a:lnSpc>
                        <a:spcAft>
                          <a:spcPts val="0"/>
                        </a:spcAft>
                        <a:buFont typeface="Arial" panose="020B0604020202020204" pitchFamily="34" charset="0"/>
                        <a:buChar char="•"/>
                        <a:tabLst>
                          <a:tab pos="1860550" algn="l"/>
                        </a:tabLst>
                      </a:pPr>
                      <a:r>
                        <a:rPr lang="en-GB" sz="20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Can you spot any words which rhyme?</a:t>
                      </a:r>
                    </a:p>
                    <a:p>
                      <a:pPr marL="285750" indent="-285750">
                        <a:lnSpc>
                          <a:spcPct val="115000"/>
                        </a:lnSpc>
                        <a:spcAft>
                          <a:spcPts val="0"/>
                        </a:spcAft>
                        <a:buFont typeface="Arial" panose="020B0604020202020204" pitchFamily="34" charset="0"/>
                        <a:buChar char="•"/>
                        <a:tabLst>
                          <a:tab pos="1860550" algn="l"/>
                        </a:tabLst>
                      </a:pPr>
                      <a:r>
                        <a:rPr lang="en-GB" sz="20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Can you think of another rhyming word the author could have used?</a:t>
                      </a:r>
                    </a:p>
                    <a:p>
                      <a:pPr marL="285750" indent="-285750">
                        <a:lnSpc>
                          <a:spcPct val="115000"/>
                        </a:lnSpc>
                        <a:spcAft>
                          <a:spcPts val="0"/>
                        </a:spcAft>
                        <a:buFont typeface="Arial" panose="020B0604020202020204" pitchFamily="34" charset="0"/>
                        <a:buChar char="•"/>
                        <a:tabLst>
                          <a:tab pos="1860550" algn="l"/>
                        </a:tabLst>
                      </a:pPr>
                      <a:r>
                        <a:rPr lang="en-GB" sz="20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What comes next? Can you join in?</a:t>
                      </a:r>
                    </a:p>
                  </a:txBody>
                  <a:tcPr marL="46649" marR="466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marL="285750" indent="-285750">
                        <a:lnSpc>
                          <a:spcPct val="115000"/>
                        </a:lnSpc>
                        <a:spcAft>
                          <a:spcPts val="0"/>
                        </a:spcAft>
                        <a:buFont typeface="Arial" panose="020B0604020202020204" pitchFamily="34" charset="0"/>
                        <a:buChar char="•"/>
                        <a:tabLst>
                          <a:tab pos="1860550" algn="l"/>
                        </a:tabLst>
                      </a:pPr>
                      <a:r>
                        <a:rPr lang="en-GB" sz="20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What is the title of this book? Why did the author choose this title?</a:t>
                      </a:r>
                    </a:p>
                    <a:p>
                      <a:pPr marL="285750" indent="-285750">
                        <a:lnSpc>
                          <a:spcPct val="115000"/>
                        </a:lnSpc>
                        <a:spcAft>
                          <a:spcPts val="0"/>
                        </a:spcAft>
                        <a:buFont typeface="Arial" panose="020B0604020202020204" pitchFamily="34" charset="0"/>
                        <a:buChar char="•"/>
                        <a:tabLst>
                          <a:tab pos="1860550" algn="l"/>
                        </a:tabLst>
                      </a:pPr>
                      <a:r>
                        <a:rPr lang="en-GB" sz="20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What does it tell us about the book?</a:t>
                      </a:r>
                    </a:p>
                    <a:p>
                      <a:pPr marL="285750" indent="-285750">
                        <a:lnSpc>
                          <a:spcPct val="115000"/>
                        </a:lnSpc>
                        <a:spcAft>
                          <a:spcPts val="0"/>
                        </a:spcAft>
                        <a:buFont typeface="Arial" panose="020B0604020202020204" pitchFamily="34" charset="0"/>
                        <a:buChar char="•"/>
                        <a:tabLst>
                          <a:tab pos="1860550" algn="l"/>
                        </a:tabLst>
                      </a:pPr>
                      <a:r>
                        <a:rPr lang="en-GB" sz="2000" dirty="0" smtClean="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What </a:t>
                      </a:r>
                      <a:r>
                        <a:rPr lang="en-GB" sz="20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type of story is this? </a:t>
                      </a:r>
                    </a:p>
                    <a:p>
                      <a:pPr marL="285750" indent="-285750">
                        <a:lnSpc>
                          <a:spcPct val="115000"/>
                        </a:lnSpc>
                        <a:spcAft>
                          <a:spcPts val="0"/>
                        </a:spcAft>
                        <a:buFont typeface="Arial" panose="020B0604020202020204" pitchFamily="34" charset="0"/>
                        <a:buChar char="•"/>
                        <a:tabLst>
                          <a:tab pos="1860550" algn="l"/>
                        </a:tabLst>
                      </a:pPr>
                      <a:r>
                        <a:rPr lang="en-GB" sz="20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How do you know?</a:t>
                      </a:r>
                    </a:p>
                    <a:p>
                      <a:pPr marL="285750" indent="-285750">
                        <a:lnSpc>
                          <a:spcPct val="115000"/>
                        </a:lnSpc>
                        <a:spcAft>
                          <a:spcPts val="0"/>
                        </a:spcAft>
                        <a:buFont typeface="Arial" panose="020B0604020202020204" pitchFamily="34" charset="0"/>
                        <a:buChar char="•"/>
                        <a:tabLst>
                          <a:tab pos="1860550" algn="l"/>
                        </a:tabLst>
                      </a:pPr>
                      <a:r>
                        <a:rPr lang="en-GB" sz="20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 </a:t>
                      </a:r>
                      <a:r>
                        <a:rPr lang="en-GB" sz="2000" dirty="0" smtClean="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Where </a:t>
                      </a:r>
                      <a:r>
                        <a:rPr lang="en-GB" sz="20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or when is this story set? </a:t>
                      </a:r>
                    </a:p>
                    <a:p>
                      <a:pPr marL="285750" indent="-285750">
                        <a:lnSpc>
                          <a:spcPct val="115000"/>
                        </a:lnSpc>
                        <a:spcAft>
                          <a:spcPts val="0"/>
                        </a:spcAft>
                        <a:buFont typeface="Arial" panose="020B0604020202020204" pitchFamily="34" charset="0"/>
                        <a:buChar char="•"/>
                        <a:tabLst>
                          <a:tab pos="1860550" algn="l"/>
                        </a:tabLst>
                      </a:pPr>
                      <a:r>
                        <a:rPr lang="en-GB" sz="20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 </a:t>
                      </a:r>
                      <a:r>
                        <a:rPr lang="en-GB" sz="2000" dirty="0" smtClean="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Which </a:t>
                      </a:r>
                      <a:r>
                        <a:rPr lang="en-GB" sz="20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words have been used to start this story? Why?</a:t>
                      </a:r>
                    </a:p>
                    <a:p>
                      <a:pPr marL="285750" indent="-285750">
                        <a:lnSpc>
                          <a:spcPct val="115000"/>
                        </a:lnSpc>
                        <a:spcAft>
                          <a:spcPts val="0"/>
                        </a:spcAft>
                        <a:buFont typeface="Arial" panose="020B0604020202020204" pitchFamily="34" charset="0"/>
                        <a:buChar char="•"/>
                        <a:tabLst>
                          <a:tab pos="1860550" algn="l"/>
                        </a:tabLst>
                      </a:pPr>
                      <a:r>
                        <a:rPr lang="en-GB" sz="20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How else could the author have started/ended this story?</a:t>
                      </a:r>
                    </a:p>
                    <a:p>
                      <a:pPr marL="285750" indent="-285750">
                        <a:lnSpc>
                          <a:spcPct val="115000"/>
                        </a:lnSpc>
                        <a:spcAft>
                          <a:spcPts val="0"/>
                        </a:spcAft>
                        <a:buFont typeface="Arial" panose="020B0604020202020204" pitchFamily="34" charset="0"/>
                        <a:buChar char="•"/>
                        <a:tabLst>
                          <a:tab pos="1860550" algn="l"/>
                        </a:tabLst>
                      </a:pPr>
                      <a:r>
                        <a:rPr lang="en-GB" sz="20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 </a:t>
                      </a:r>
                      <a:r>
                        <a:rPr lang="en-GB" sz="2000" dirty="0" smtClean="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Which </a:t>
                      </a:r>
                      <a:r>
                        <a:rPr lang="en-GB" sz="20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other stories have you read with similar themes/settings/characters/events?</a:t>
                      </a:r>
                    </a:p>
                    <a:p>
                      <a:pPr marL="285750" indent="-285750">
                        <a:lnSpc>
                          <a:spcPct val="115000"/>
                        </a:lnSpc>
                        <a:spcAft>
                          <a:spcPts val="0"/>
                        </a:spcAft>
                        <a:buFont typeface="Arial" panose="020B0604020202020204" pitchFamily="34" charset="0"/>
                        <a:buChar char="•"/>
                        <a:tabLst>
                          <a:tab pos="1860550" algn="l"/>
                        </a:tabLst>
                      </a:pPr>
                      <a:r>
                        <a:rPr lang="en-GB" sz="20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 </a:t>
                      </a:r>
                      <a:r>
                        <a:rPr lang="en-GB" sz="2000" dirty="0" smtClean="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Which </a:t>
                      </a:r>
                      <a:r>
                        <a:rPr lang="en-GB" sz="20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other stories have you read by this author? What is similar about these stories?</a:t>
                      </a:r>
                    </a:p>
                    <a:p>
                      <a:pPr marL="285750" indent="-285750">
                        <a:lnSpc>
                          <a:spcPct val="115000"/>
                        </a:lnSpc>
                        <a:spcAft>
                          <a:spcPts val="0"/>
                        </a:spcAft>
                        <a:buFont typeface="Arial" panose="020B0604020202020204" pitchFamily="34" charset="0"/>
                        <a:buChar char="•"/>
                        <a:tabLst>
                          <a:tab pos="1860550" algn="l"/>
                        </a:tabLst>
                      </a:pPr>
                      <a:r>
                        <a:rPr lang="en-GB" sz="20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 </a:t>
                      </a:r>
                      <a:r>
                        <a:rPr lang="en-GB" sz="2000" dirty="0" smtClean="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What </a:t>
                      </a:r>
                      <a:r>
                        <a:rPr lang="en-GB" sz="20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sort of characters will we find in this story?</a:t>
                      </a:r>
                    </a:p>
                    <a:p>
                      <a:pPr marL="285750" indent="-285750">
                        <a:lnSpc>
                          <a:spcPct val="115000"/>
                        </a:lnSpc>
                        <a:spcAft>
                          <a:spcPts val="0"/>
                        </a:spcAft>
                        <a:buFont typeface="Arial" panose="020B0604020202020204" pitchFamily="34" charset="0"/>
                        <a:buChar char="•"/>
                        <a:tabLst>
                          <a:tab pos="1860550" algn="l"/>
                        </a:tabLst>
                      </a:pPr>
                      <a:r>
                        <a:rPr lang="en-GB" sz="20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What usually happens to baddies/goodies in </a:t>
                      </a:r>
                      <a:r>
                        <a:rPr lang="en-GB" sz="2000" dirty="0" err="1">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fairytales</a:t>
                      </a:r>
                      <a:r>
                        <a:rPr lang="en-GB" sz="2000" dirty="0">
                          <a:solidFill>
                            <a:schemeClr val="tx1"/>
                          </a:solidFill>
                          <a:effectLst/>
                          <a:latin typeface="Sassoon Penpals" panose="02000400000000000000" pitchFamily="50" charset="0"/>
                          <a:ea typeface="Calibri" panose="020F0502020204030204" pitchFamily="34" charset="0"/>
                          <a:cs typeface="Times New Roman" panose="02020603050405020304" pitchFamily="18" charset="0"/>
                        </a:rPr>
                        <a:t>?</a:t>
                      </a:r>
                    </a:p>
                  </a:txBody>
                  <a:tcPr marL="46649" marR="466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extLst>
                  <a:ext uri="{0D108BD9-81ED-4DB2-BD59-A6C34878D82A}">
                    <a16:rowId xmlns:a16="http://schemas.microsoft.com/office/drawing/2014/main" val="3092778177"/>
                  </a:ext>
                </a:extLst>
              </a:tr>
            </a:tbl>
          </a:graphicData>
        </a:graphic>
      </p:graphicFrame>
    </p:spTree>
    <p:extLst>
      <p:ext uri="{BB962C8B-B14F-4D97-AF65-F5344CB8AC3E}">
        <p14:creationId xmlns:p14="http://schemas.microsoft.com/office/powerpoint/2010/main" val="1193135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01600"/>
            <a:ext cx="10515600" cy="1354668"/>
          </a:xfrm>
        </p:spPr>
        <p:txBody>
          <a:bodyPr>
            <a:normAutofit/>
          </a:bodyPr>
          <a:lstStyle/>
          <a:p>
            <a:pPr algn="ctr"/>
            <a:r>
              <a:rPr lang="en-GB" sz="6600" u="sng" dirty="0" smtClean="0">
                <a:latin typeface="Sassoon Penpals" panose="02000400000000000000" pitchFamily="50" charset="0"/>
              </a:rPr>
              <a:t>Phonics</a:t>
            </a:r>
            <a:endParaRPr lang="en-GB" sz="6600" u="sng" dirty="0">
              <a:latin typeface="Sassoon Penpals" panose="02000400000000000000" pitchFamily="50" charset="0"/>
            </a:endParaRPr>
          </a:p>
        </p:txBody>
      </p:sp>
      <p:sp>
        <p:nvSpPr>
          <p:cNvPr id="3" name="Content Placeholder 2"/>
          <p:cNvSpPr>
            <a:spLocks noGrp="1"/>
          </p:cNvSpPr>
          <p:nvPr>
            <p:ph idx="1"/>
          </p:nvPr>
        </p:nvSpPr>
        <p:spPr>
          <a:xfrm>
            <a:off x="100013" y="1216025"/>
            <a:ext cx="12091987" cy="4351338"/>
          </a:xfrm>
        </p:spPr>
        <p:txBody>
          <a:bodyPr>
            <a:noAutofit/>
          </a:bodyPr>
          <a:lstStyle/>
          <a:p>
            <a:pPr marL="0" indent="0" algn="ctr">
              <a:buNone/>
            </a:pPr>
            <a:r>
              <a:rPr lang="en-GB" sz="4000" dirty="0" smtClean="0">
                <a:latin typeface="Sassoon Penpals" panose="02000400000000000000" pitchFamily="50" charset="0"/>
              </a:rPr>
              <a:t>In Year 1, children use phonics as a method of helping them to read. It involves matching the sounds (phonemes)of spoken English with individual letters or groups of letters(graphemes)</a:t>
            </a:r>
          </a:p>
          <a:p>
            <a:pPr marL="0" indent="0" algn="ctr">
              <a:buNone/>
            </a:pPr>
            <a:r>
              <a:rPr lang="en-GB" sz="4000" dirty="0" smtClean="0">
                <a:latin typeface="Sassoon Penpals" panose="02000400000000000000" pitchFamily="50" charset="0"/>
              </a:rPr>
              <a:t>Once children know the graphemes and phonemes for Year 1, they can segment and blend them to read and spell lots of new words. </a:t>
            </a:r>
          </a:p>
          <a:p>
            <a:pPr marL="0" indent="0" algn="ctr">
              <a:buNone/>
            </a:pPr>
            <a:r>
              <a:rPr lang="en-GB" sz="4000" dirty="0" smtClean="0">
                <a:latin typeface="Sassoon Penpals" panose="02000400000000000000" pitchFamily="50" charset="0"/>
              </a:rPr>
              <a:t>Children in Year 1 are currently working at Phase 2, Phase 3, Phase 4 or Phase 5. They should be able to tell you which of these groups that they are in.</a:t>
            </a:r>
            <a:endParaRPr lang="en-GB" sz="4000" dirty="0">
              <a:latin typeface="Sassoon Penpals" panose="02000400000000000000" pitchFamily="50" charset="0"/>
            </a:endParaRPr>
          </a:p>
        </p:txBody>
      </p:sp>
      <p:pic>
        <p:nvPicPr>
          <p:cNvPr id="4" name="Picture 3"/>
          <p:cNvPicPr>
            <a:picLocks noChangeAspect="1"/>
          </p:cNvPicPr>
          <p:nvPr/>
        </p:nvPicPr>
        <p:blipFill>
          <a:blip r:embed="rId2"/>
          <a:stretch>
            <a:fillRect/>
          </a:stretch>
        </p:blipFill>
        <p:spPr>
          <a:xfrm>
            <a:off x="10401300" y="5372100"/>
            <a:ext cx="1438275" cy="1309688"/>
          </a:xfrm>
          <a:prstGeom prst="rect">
            <a:avLst/>
          </a:prstGeom>
        </p:spPr>
      </p:pic>
    </p:spTree>
    <p:extLst>
      <p:ext uri="{BB962C8B-B14F-4D97-AF65-F5344CB8AC3E}">
        <p14:creationId xmlns:p14="http://schemas.microsoft.com/office/powerpoint/2010/main" val="2511976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2957" y="122237"/>
            <a:ext cx="10515600" cy="1325563"/>
          </a:xfrm>
        </p:spPr>
        <p:txBody>
          <a:bodyPr>
            <a:noAutofit/>
          </a:bodyPr>
          <a:lstStyle/>
          <a:p>
            <a:pPr algn="ctr"/>
            <a:r>
              <a:rPr lang="en-GB" sz="3600" b="1" u="sng" dirty="0" smtClean="0">
                <a:latin typeface="Sassoon Penpals" panose="02000400000000000000" pitchFamily="50" charset="0"/>
              </a:rPr>
              <a:t>Phase 2 Phoneme (Sound) Mat</a:t>
            </a:r>
            <a:br>
              <a:rPr lang="en-GB" sz="3600" b="1" u="sng" dirty="0" smtClean="0">
                <a:latin typeface="Sassoon Penpals" panose="02000400000000000000" pitchFamily="50" charset="0"/>
              </a:rPr>
            </a:br>
            <a:r>
              <a:rPr lang="en-GB" sz="3600" b="1" dirty="0" smtClean="0">
                <a:latin typeface="Sassoon Penpals" panose="02000400000000000000" pitchFamily="50" charset="0"/>
              </a:rPr>
              <a:t>Do you know all of the phonemes (sounds) for all of the letters (graphemes) in Phase 2?</a:t>
            </a:r>
            <a:endParaRPr lang="en-GB" sz="3600" b="1" dirty="0">
              <a:latin typeface="Sassoon Penpals" panose="02000400000000000000" pitchFamily="50" charset="0"/>
            </a:endParaRPr>
          </a:p>
        </p:txBody>
      </p:sp>
      <p:pic>
        <p:nvPicPr>
          <p:cNvPr id="6" name="Content Placeholder 5"/>
          <p:cNvPicPr>
            <a:picLocks noGrp="1" noChangeAspect="1"/>
          </p:cNvPicPr>
          <p:nvPr>
            <p:ph idx="1"/>
          </p:nvPr>
        </p:nvPicPr>
        <p:blipFill rotWithShape="1">
          <a:blip r:embed="rId2"/>
          <a:srcRect l="16278" t="11565" r="17448" b="7333"/>
          <a:stretch/>
        </p:blipFill>
        <p:spPr>
          <a:xfrm>
            <a:off x="135466" y="1591733"/>
            <a:ext cx="11898489" cy="5113868"/>
          </a:xfrm>
          <a:prstGeom prst="rect">
            <a:avLst/>
          </a:prstGeom>
        </p:spPr>
      </p:pic>
    </p:spTree>
    <p:extLst>
      <p:ext uri="{BB962C8B-B14F-4D97-AF65-F5344CB8AC3E}">
        <p14:creationId xmlns:p14="http://schemas.microsoft.com/office/powerpoint/2010/main" val="1025810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8163" y="0"/>
            <a:ext cx="11068050" cy="1325563"/>
          </a:xfrm>
        </p:spPr>
        <p:txBody>
          <a:bodyPr/>
          <a:lstStyle/>
          <a:p>
            <a:pPr algn="ctr"/>
            <a:r>
              <a:rPr lang="en-GB" dirty="0" smtClean="0">
                <a:latin typeface="Sassoon Penpals" panose="02000400000000000000" pitchFamily="50" charset="0"/>
              </a:rPr>
              <a:t>Can you match the picture to the correct word?</a:t>
            </a:r>
            <a:endParaRPr lang="en-GB" dirty="0">
              <a:latin typeface="Sassoon Penpals" panose="02000400000000000000" pitchFamily="50" charset="0"/>
            </a:endParaRPr>
          </a:p>
        </p:txBody>
      </p:sp>
      <p:pic>
        <p:nvPicPr>
          <p:cNvPr id="4" name="Content Placeholder 3"/>
          <p:cNvPicPr>
            <a:picLocks noGrp="1" noChangeAspect="1"/>
          </p:cNvPicPr>
          <p:nvPr>
            <p:ph idx="1"/>
          </p:nvPr>
        </p:nvPicPr>
        <p:blipFill rotWithShape="1">
          <a:blip r:embed="rId2"/>
          <a:srcRect l="33447" t="19117" r="34063" b="11930"/>
          <a:stretch/>
        </p:blipFill>
        <p:spPr>
          <a:xfrm>
            <a:off x="385762" y="1085850"/>
            <a:ext cx="5372101" cy="5563306"/>
          </a:xfrm>
          <a:prstGeom prst="rect">
            <a:avLst/>
          </a:prstGeom>
        </p:spPr>
      </p:pic>
      <p:pic>
        <p:nvPicPr>
          <p:cNvPr id="5" name="Picture 4"/>
          <p:cNvPicPr>
            <a:picLocks noChangeAspect="1"/>
          </p:cNvPicPr>
          <p:nvPr/>
        </p:nvPicPr>
        <p:blipFill rotWithShape="1">
          <a:blip r:embed="rId3"/>
          <a:srcRect l="33345" t="17188" r="33382" b="14647"/>
          <a:stretch/>
        </p:blipFill>
        <p:spPr>
          <a:xfrm>
            <a:off x="6343649" y="1205441"/>
            <a:ext cx="5548313" cy="5477582"/>
          </a:xfrm>
          <a:prstGeom prst="rect">
            <a:avLst/>
          </a:prstGeom>
        </p:spPr>
      </p:pic>
    </p:spTree>
    <p:extLst>
      <p:ext uri="{BB962C8B-B14F-4D97-AF65-F5344CB8AC3E}">
        <p14:creationId xmlns:p14="http://schemas.microsoft.com/office/powerpoint/2010/main" val="4237045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34186" t="18789" r="34062" b="11273"/>
          <a:stretch/>
        </p:blipFill>
        <p:spPr>
          <a:xfrm>
            <a:off x="135466" y="954107"/>
            <a:ext cx="5640739" cy="5764370"/>
          </a:xfrm>
          <a:prstGeom prst="rect">
            <a:avLst/>
          </a:prstGeom>
        </p:spPr>
      </p:pic>
      <p:pic>
        <p:nvPicPr>
          <p:cNvPr id="5" name="Picture 4"/>
          <p:cNvPicPr>
            <a:picLocks noChangeAspect="1"/>
          </p:cNvPicPr>
          <p:nvPr/>
        </p:nvPicPr>
        <p:blipFill rotWithShape="1">
          <a:blip r:embed="rId3"/>
          <a:srcRect l="33894" t="16405" r="33712" b="15236"/>
          <a:stretch/>
        </p:blipFill>
        <p:spPr>
          <a:xfrm>
            <a:off x="6013273" y="954107"/>
            <a:ext cx="6009393" cy="5764370"/>
          </a:xfrm>
          <a:prstGeom prst="rect">
            <a:avLst/>
          </a:prstGeom>
        </p:spPr>
      </p:pic>
      <p:sp>
        <p:nvSpPr>
          <p:cNvPr id="6" name="TextBox 5"/>
          <p:cNvSpPr txBox="1"/>
          <p:nvPr/>
        </p:nvSpPr>
        <p:spPr>
          <a:xfrm>
            <a:off x="0" y="0"/>
            <a:ext cx="11785599" cy="954107"/>
          </a:xfrm>
          <a:prstGeom prst="rect">
            <a:avLst/>
          </a:prstGeom>
          <a:noFill/>
        </p:spPr>
        <p:txBody>
          <a:bodyPr wrap="none" rtlCol="0">
            <a:spAutoFit/>
          </a:bodyPr>
          <a:lstStyle/>
          <a:p>
            <a:r>
              <a:rPr lang="en-GB" sz="2800" dirty="0" smtClean="0">
                <a:latin typeface="Sassoon Penpals" panose="02000400000000000000" pitchFamily="50" charset="0"/>
              </a:rPr>
              <a:t>Can you write the words too? Your grown up could read the word aloud and you could write it on</a:t>
            </a:r>
          </a:p>
          <a:p>
            <a:r>
              <a:rPr lang="en-GB" sz="2800" dirty="0" smtClean="0">
                <a:latin typeface="Sassoon Penpals" panose="02000400000000000000" pitchFamily="50" charset="0"/>
              </a:rPr>
              <a:t> paper or in a book.  </a:t>
            </a:r>
            <a:endParaRPr lang="en-GB" sz="2800" dirty="0">
              <a:latin typeface="Sassoon Penpals" panose="02000400000000000000" pitchFamily="50" charset="0"/>
            </a:endParaRPr>
          </a:p>
        </p:txBody>
      </p:sp>
    </p:spTree>
    <p:extLst>
      <p:ext uri="{BB962C8B-B14F-4D97-AF65-F5344CB8AC3E}">
        <p14:creationId xmlns:p14="http://schemas.microsoft.com/office/powerpoint/2010/main" val="10810800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33631" t="18461" r="33878" b="13243"/>
          <a:stretch/>
        </p:blipFill>
        <p:spPr>
          <a:xfrm>
            <a:off x="328611" y="514350"/>
            <a:ext cx="5286376" cy="5900738"/>
          </a:xfrm>
          <a:prstGeom prst="rect">
            <a:avLst/>
          </a:prstGeom>
        </p:spPr>
      </p:pic>
      <p:pic>
        <p:nvPicPr>
          <p:cNvPr id="5" name="Picture 4"/>
          <p:cNvPicPr>
            <a:picLocks noChangeAspect="1"/>
          </p:cNvPicPr>
          <p:nvPr/>
        </p:nvPicPr>
        <p:blipFill rotWithShape="1">
          <a:blip r:embed="rId3"/>
          <a:srcRect l="34114" t="22070" r="34480" b="10351"/>
          <a:stretch/>
        </p:blipFill>
        <p:spPr>
          <a:xfrm>
            <a:off x="6215062" y="514350"/>
            <a:ext cx="5715000" cy="5900737"/>
          </a:xfrm>
          <a:prstGeom prst="rect">
            <a:avLst/>
          </a:prstGeom>
        </p:spPr>
      </p:pic>
    </p:spTree>
    <p:extLst>
      <p:ext uri="{BB962C8B-B14F-4D97-AF65-F5344CB8AC3E}">
        <p14:creationId xmlns:p14="http://schemas.microsoft.com/office/powerpoint/2010/main" val="5606763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34739" t="10909" r="33693" b="19810"/>
          <a:stretch/>
        </p:blipFill>
        <p:spPr>
          <a:xfrm>
            <a:off x="180622" y="557213"/>
            <a:ext cx="5655734" cy="5929312"/>
          </a:xfrm>
          <a:prstGeom prst="rect">
            <a:avLst/>
          </a:prstGeom>
        </p:spPr>
      </p:pic>
      <p:pic>
        <p:nvPicPr>
          <p:cNvPr id="5" name="Picture 4"/>
          <p:cNvPicPr>
            <a:picLocks noChangeAspect="1"/>
          </p:cNvPicPr>
          <p:nvPr/>
        </p:nvPicPr>
        <p:blipFill rotWithShape="1">
          <a:blip r:embed="rId3"/>
          <a:srcRect l="33345" t="20117" r="33162" b="12305"/>
          <a:stretch/>
        </p:blipFill>
        <p:spPr>
          <a:xfrm>
            <a:off x="6016978" y="557213"/>
            <a:ext cx="5970235" cy="5929312"/>
          </a:xfrm>
          <a:prstGeom prst="rect">
            <a:avLst/>
          </a:prstGeom>
        </p:spPr>
      </p:pic>
    </p:spTree>
    <p:extLst>
      <p:ext uri="{BB962C8B-B14F-4D97-AF65-F5344CB8AC3E}">
        <p14:creationId xmlns:p14="http://schemas.microsoft.com/office/powerpoint/2010/main" val="19149877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199" y="136526"/>
            <a:ext cx="10515600" cy="1106488"/>
          </a:xfrm>
        </p:spPr>
        <p:txBody>
          <a:bodyPr>
            <a:normAutofit fontScale="90000"/>
          </a:bodyPr>
          <a:lstStyle/>
          <a:p>
            <a:pPr algn="ctr"/>
            <a:r>
              <a:rPr lang="en-GB" b="1" u="sng" dirty="0" smtClean="0">
                <a:latin typeface="Sassoon Penpals" panose="02000400000000000000" pitchFamily="50" charset="0"/>
              </a:rPr>
              <a:t>Phase 3 Phoneme (sound) mat</a:t>
            </a:r>
            <a:br>
              <a:rPr lang="en-GB" b="1" u="sng" dirty="0" smtClean="0">
                <a:latin typeface="Sassoon Penpals" panose="02000400000000000000" pitchFamily="50" charset="0"/>
              </a:rPr>
            </a:br>
            <a:r>
              <a:rPr lang="en-GB" sz="3600" b="1" dirty="0">
                <a:solidFill>
                  <a:prstClr val="black"/>
                </a:solidFill>
                <a:latin typeface="Sassoon Penpals" panose="02000400000000000000" pitchFamily="50" charset="0"/>
              </a:rPr>
              <a:t>Do you know all of the phonemes (sounds) for all of the letters (graphemes) in Phase </a:t>
            </a:r>
            <a:r>
              <a:rPr lang="en-GB" sz="3600" b="1" dirty="0" smtClean="0">
                <a:solidFill>
                  <a:prstClr val="black"/>
                </a:solidFill>
                <a:latin typeface="Sassoon Penpals" panose="02000400000000000000" pitchFamily="50" charset="0"/>
              </a:rPr>
              <a:t>3?</a:t>
            </a:r>
            <a:endParaRPr lang="en-GB" b="1" u="sng" dirty="0">
              <a:latin typeface="Sassoon Penpals" panose="02000400000000000000" pitchFamily="50" charset="0"/>
            </a:endParaRPr>
          </a:p>
        </p:txBody>
      </p:sp>
      <p:pic>
        <p:nvPicPr>
          <p:cNvPr id="4" name="Content Placeholder 3"/>
          <p:cNvPicPr>
            <a:picLocks noGrp="1" noChangeAspect="1"/>
          </p:cNvPicPr>
          <p:nvPr>
            <p:ph idx="1"/>
          </p:nvPr>
        </p:nvPicPr>
        <p:blipFill rotWithShape="1">
          <a:blip r:embed="rId2"/>
          <a:srcRect l="17202" t="11790" r="17263" b="7402"/>
          <a:stretch/>
        </p:blipFill>
        <p:spPr>
          <a:xfrm>
            <a:off x="0" y="1422400"/>
            <a:ext cx="11911011" cy="5264149"/>
          </a:xfrm>
          <a:prstGeom prst="rect">
            <a:avLst/>
          </a:prstGeom>
        </p:spPr>
      </p:pic>
    </p:spTree>
    <p:extLst>
      <p:ext uri="{BB962C8B-B14F-4D97-AF65-F5344CB8AC3E}">
        <p14:creationId xmlns:p14="http://schemas.microsoft.com/office/powerpoint/2010/main" val="12139621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33422" t="18830" r="33602" b="12420"/>
          <a:stretch/>
        </p:blipFill>
        <p:spPr>
          <a:xfrm>
            <a:off x="124179" y="652944"/>
            <a:ext cx="5802488" cy="6008558"/>
          </a:xfrm>
          <a:prstGeom prst="rect">
            <a:avLst/>
          </a:prstGeom>
        </p:spPr>
      </p:pic>
      <p:pic>
        <p:nvPicPr>
          <p:cNvPr id="5" name="Picture 4"/>
          <p:cNvPicPr>
            <a:picLocks noChangeAspect="1"/>
          </p:cNvPicPr>
          <p:nvPr/>
        </p:nvPicPr>
        <p:blipFill rotWithShape="1">
          <a:blip r:embed="rId3"/>
          <a:srcRect l="33602" t="19471" r="33962" b="12421"/>
          <a:stretch/>
        </p:blipFill>
        <p:spPr>
          <a:xfrm>
            <a:off x="6050846" y="652944"/>
            <a:ext cx="5920332" cy="6008558"/>
          </a:xfrm>
          <a:prstGeom prst="rect">
            <a:avLst/>
          </a:prstGeom>
        </p:spPr>
      </p:pic>
      <p:sp>
        <p:nvSpPr>
          <p:cNvPr id="6" name="Rectangle 5"/>
          <p:cNvSpPr/>
          <p:nvPr/>
        </p:nvSpPr>
        <p:spPr>
          <a:xfrm>
            <a:off x="0" y="-116497"/>
            <a:ext cx="10893777" cy="769441"/>
          </a:xfrm>
          <a:prstGeom prst="rect">
            <a:avLst/>
          </a:prstGeom>
        </p:spPr>
        <p:txBody>
          <a:bodyPr wrap="square">
            <a:spAutoFit/>
          </a:bodyPr>
          <a:lstStyle/>
          <a:p>
            <a:r>
              <a:rPr lang="en-GB" sz="4400" dirty="0">
                <a:solidFill>
                  <a:prstClr val="black"/>
                </a:solidFill>
                <a:latin typeface="Sassoon Penpals" panose="02000400000000000000" pitchFamily="50" charset="0"/>
                <a:ea typeface="+mj-ea"/>
                <a:cs typeface="+mj-cs"/>
              </a:rPr>
              <a:t>Can you match the picture to the correct </a:t>
            </a:r>
            <a:r>
              <a:rPr lang="en-GB" sz="4400" dirty="0" smtClean="0">
                <a:solidFill>
                  <a:prstClr val="black"/>
                </a:solidFill>
                <a:latin typeface="Sassoon Penpals" panose="02000400000000000000" pitchFamily="50" charset="0"/>
                <a:ea typeface="+mj-ea"/>
                <a:cs typeface="+mj-cs"/>
              </a:rPr>
              <a:t>caption?</a:t>
            </a:r>
            <a:endParaRPr lang="en-GB" dirty="0"/>
          </a:p>
        </p:txBody>
      </p:sp>
    </p:spTree>
    <p:extLst>
      <p:ext uri="{BB962C8B-B14F-4D97-AF65-F5344CB8AC3E}">
        <p14:creationId xmlns:p14="http://schemas.microsoft.com/office/powerpoint/2010/main" val="20121962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33382" t="22070" r="34114" b="9571"/>
          <a:stretch/>
        </p:blipFill>
        <p:spPr>
          <a:xfrm>
            <a:off x="70788" y="954107"/>
            <a:ext cx="5705476" cy="5809376"/>
          </a:xfrm>
          <a:prstGeom prst="rect">
            <a:avLst/>
          </a:prstGeom>
        </p:spPr>
      </p:pic>
      <p:pic>
        <p:nvPicPr>
          <p:cNvPr id="5" name="Picture 4"/>
          <p:cNvPicPr>
            <a:picLocks noChangeAspect="1"/>
          </p:cNvPicPr>
          <p:nvPr/>
        </p:nvPicPr>
        <p:blipFill rotWithShape="1">
          <a:blip r:embed="rId3"/>
          <a:srcRect l="34224" t="22461" r="33382" b="20703"/>
          <a:stretch/>
        </p:blipFill>
        <p:spPr>
          <a:xfrm>
            <a:off x="6037385" y="954107"/>
            <a:ext cx="6070722" cy="5809376"/>
          </a:xfrm>
          <a:prstGeom prst="rect">
            <a:avLst/>
          </a:prstGeom>
        </p:spPr>
      </p:pic>
      <p:sp>
        <p:nvSpPr>
          <p:cNvPr id="6" name="TextBox 5"/>
          <p:cNvSpPr txBox="1"/>
          <p:nvPr/>
        </p:nvSpPr>
        <p:spPr>
          <a:xfrm>
            <a:off x="-111835" y="39707"/>
            <a:ext cx="12037319" cy="954107"/>
          </a:xfrm>
          <a:prstGeom prst="rect">
            <a:avLst/>
          </a:prstGeom>
          <a:noFill/>
        </p:spPr>
        <p:txBody>
          <a:bodyPr wrap="square" rtlCol="0">
            <a:spAutoFit/>
          </a:bodyPr>
          <a:lstStyle/>
          <a:p>
            <a:pPr algn="ctr"/>
            <a:r>
              <a:rPr lang="en-GB" sz="2800" dirty="0" smtClean="0">
                <a:latin typeface="Sassoon Penpals" panose="02000400000000000000" pitchFamily="50" charset="0"/>
              </a:rPr>
              <a:t>Can you also write the captions? Your grown up could read the captions and you could write them on</a:t>
            </a:r>
          </a:p>
          <a:p>
            <a:pPr algn="ctr"/>
            <a:r>
              <a:rPr lang="en-GB" sz="2800" dirty="0" smtClean="0">
                <a:latin typeface="Sassoon Penpals" panose="02000400000000000000" pitchFamily="50" charset="0"/>
              </a:rPr>
              <a:t> paper or in a book.</a:t>
            </a:r>
            <a:endParaRPr lang="en-GB" sz="2800" dirty="0">
              <a:latin typeface="Sassoon Penpals" panose="02000400000000000000" pitchFamily="50" charset="0"/>
            </a:endParaRPr>
          </a:p>
        </p:txBody>
      </p:sp>
    </p:spTree>
    <p:extLst>
      <p:ext uri="{BB962C8B-B14F-4D97-AF65-F5344CB8AC3E}">
        <p14:creationId xmlns:p14="http://schemas.microsoft.com/office/powerpoint/2010/main" val="11736982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38112"/>
            <a:ext cx="10515600" cy="650875"/>
          </a:xfrm>
        </p:spPr>
        <p:txBody>
          <a:bodyPr>
            <a:normAutofit fontScale="90000"/>
          </a:bodyPr>
          <a:lstStyle/>
          <a:p>
            <a:pPr lvl="0" algn="ctr">
              <a:lnSpc>
                <a:spcPct val="100000"/>
              </a:lnSpc>
              <a:spcBef>
                <a:spcPts val="0"/>
              </a:spcBef>
            </a:pPr>
            <a:r>
              <a:rPr lang="en-GB" b="1" u="sng" dirty="0">
                <a:latin typeface="Sassoon Penpals" panose="02000400000000000000" pitchFamily="50" charset="0"/>
              </a:rPr>
              <a:t/>
            </a:r>
            <a:br>
              <a:rPr lang="en-GB" b="1" u="sng" dirty="0">
                <a:latin typeface="Sassoon Penpals" panose="02000400000000000000" pitchFamily="50" charset="0"/>
              </a:rPr>
            </a:br>
            <a:r>
              <a:rPr lang="en-GB" b="1" dirty="0" smtClean="0">
                <a:latin typeface="Sassoon Penpals" panose="02000400000000000000" pitchFamily="50" charset="0"/>
              </a:rPr>
              <a:t>                           </a:t>
            </a:r>
            <a:br>
              <a:rPr lang="en-GB" b="1" dirty="0" smtClean="0">
                <a:latin typeface="Sassoon Penpals" panose="02000400000000000000" pitchFamily="50" charset="0"/>
              </a:rPr>
            </a:br>
            <a:r>
              <a:rPr lang="en-GB" b="1" u="sng" dirty="0" smtClean="0">
                <a:latin typeface="Sassoon Penpals" panose="02000400000000000000" pitchFamily="50" charset="0"/>
              </a:rPr>
              <a:t>Phase 4</a:t>
            </a:r>
            <a:br>
              <a:rPr lang="en-GB" b="1" u="sng" dirty="0" smtClean="0">
                <a:latin typeface="Sassoon Penpals" panose="02000400000000000000" pitchFamily="50" charset="0"/>
              </a:rPr>
            </a:br>
            <a:r>
              <a:rPr lang="en-GB" dirty="0" smtClean="0">
                <a:solidFill>
                  <a:prstClr val="black"/>
                </a:solidFill>
                <a:latin typeface="Sassoon Penpals" panose="02000400000000000000" pitchFamily="50" charset="0"/>
                <a:ea typeface="+mn-ea"/>
                <a:cs typeface="+mn-cs"/>
              </a:rPr>
              <a:t>Can </a:t>
            </a:r>
            <a:r>
              <a:rPr lang="en-GB" dirty="0">
                <a:solidFill>
                  <a:prstClr val="black"/>
                </a:solidFill>
                <a:latin typeface="Sassoon Penpals" panose="02000400000000000000" pitchFamily="50" charset="0"/>
                <a:ea typeface="+mn-ea"/>
                <a:cs typeface="+mn-cs"/>
              </a:rPr>
              <a:t>you match the picture to the correct </a:t>
            </a:r>
            <a:r>
              <a:rPr lang="en-GB" dirty="0" smtClean="0">
                <a:solidFill>
                  <a:prstClr val="black"/>
                </a:solidFill>
                <a:latin typeface="Sassoon Penpals" panose="02000400000000000000" pitchFamily="50" charset="0"/>
                <a:ea typeface="+mn-ea"/>
                <a:cs typeface="+mn-cs"/>
              </a:rPr>
              <a:t>sentence?</a:t>
            </a:r>
            <a:r>
              <a:rPr lang="en-GB" sz="1800" dirty="0">
                <a:solidFill>
                  <a:prstClr val="black"/>
                </a:solidFill>
                <a:latin typeface="Calibri" panose="020F0502020204030204"/>
                <a:ea typeface="+mn-ea"/>
                <a:cs typeface="+mn-cs"/>
              </a:rPr>
              <a:t/>
            </a:r>
            <a:br>
              <a:rPr lang="en-GB" sz="1800" dirty="0">
                <a:solidFill>
                  <a:prstClr val="black"/>
                </a:solidFill>
                <a:latin typeface="Calibri" panose="020F0502020204030204"/>
                <a:ea typeface="+mn-ea"/>
                <a:cs typeface="+mn-cs"/>
              </a:rPr>
            </a:br>
            <a:r>
              <a:rPr lang="en-GB" sz="1800" dirty="0" smtClean="0">
                <a:solidFill>
                  <a:prstClr val="black"/>
                </a:solidFill>
                <a:latin typeface="Calibri" panose="020F0502020204030204"/>
                <a:ea typeface="+mn-ea"/>
                <a:cs typeface="+mn-cs"/>
              </a:rPr>
              <a:t>              </a:t>
            </a:r>
            <a:endParaRPr lang="en-GB" b="1" u="sng" dirty="0">
              <a:latin typeface="Sassoon Penpals" panose="02000400000000000000" pitchFamily="50" charset="0"/>
            </a:endParaRPr>
          </a:p>
        </p:txBody>
      </p:sp>
      <p:pic>
        <p:nvPicPr>
          <p:cNvPr id="4" name="Picture 3"/>
          <p:cNvPicPr>
            <a:picLocks noChangeAspect="1"/>
          </p:cNvPicPr>
          <p:nvPr/>
        </p:nvPicPr>
        <p:blipFill rotWithShape="1">
          <a:blip r:embed="rId2"/>
          <a:srcRect l="33602" t="16597" r="34233" b="12108"/>
          <a:stretch/>
        </p:blipFill>
        <p:spPr>
          <a:xfrm>
            <a:off x="118357" y="1412645"/>
            <a:ext cx="5774443" cy="5310554"/>
          </a:xfrm>
          <a:prstGeom prst="rect">
            <a:avLst/>
          </a:prstGeom>
        </p:spPr>
      </p:pic>
      <p:pic>
        <p:nvPicPr>
          <p:cNvPr id="5" name="Picture 4"/>
          <p:cNvPicPr>
            <a:picLocks noChangeAspect="1"/>
          </p:cNvPicPr>
          <p:nvPr/>
        </p:nvPicPr>
        <p:blipFill rotWithShape="1">
          <a:blip r:embed="rId3"/>
          <a:srcRect l="33422" t="15144" r="34051" b="12259"/>
          <a:stretch/>
        </p:blipFill>
        <p:spPr>
          <a:xfrm>
            <a:off x="6096000" y="1412645"/>
            <a:ext cx="5871092" cy="5310554"/>
          </a:xfrm>
          <a:prstGeom prst="rect">
            <a:avLst/>
          </a:prstGeom>
        </p:spPr>
      </p:pic>
    </p:spTree>
    <p:extLst>
      <p:ext uri="{BB962C8B-B14F-4D97-AF65-F5344CB8AC3E}">
        <p14:creationId xmlns:p14="http://schemas.microsoft.com/office/powerpoint/2010/main" val="22482682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33786" t="18554" r="33930" b="8203"/>
          <a:stretch/>
        </p:blipFill>
        <p:spPr>
          <a:xfrm>
            <a:off x="314326" y="1200149"/>
            <a:ext cx="6057900" cy="5357813"/>
          </a:xfrm>
          <a:prstGeom prst="rect">
            <a:avLst/>
          </a:prstGeom>
        </p:spPr>
      </p:pic>
      <p:pic>
        <p:nvPicPr>
          <p:cNvPr id="5" name="Picture 4"/>
          <p:cNvPicPr>
            <a:picLocks noChangeAspect="1"/>
          </p:cNvPicPr>
          <p:nvPr/>
        </p:nvPicPr>
        <p:blipFill rotWithShape="1">
          <a:blip r:embed="rId3"/>
          <a:srcRect l="33346" t="15429" r="33162" b="12304"/>
          <a:stretch/>
        </p:blipFill>
        <p:spPr>
          <a:xfrm>
            <a:off x="6572250" y="1235868"/>
            <a:ext cx="5400675" cy="5286376"/>
          </a:xfrm>
          <a:prstGeom prst="rect">
            <a:avLst/>
          </a:prstGeom>
        </p:spPr>
      </p:pic>
      <p:sp>
        <p:nvSpPr>
          <p:cNvPr id="6" name="Rectangle 5"/>
          <p:cNvSpPr/>
          <p:nvPr/>
        </p:nvSpPr>
        <p:spPr>
          <a:xfrm>
            <a:off x="114301" y="120759"/>
            <a:ext cx="11858623" cy="954107"/>
          </a:xfrm>
          <a:prstGeom prst="rect">
            <a:avLst/>
          </a:prstGeom>
        </p:spPr>
        <p:txBody>
          <a:bodyPr wrap="square">
            <a:spAutoFit/>
          </a:bodyPr>
          <a:lstStyle/>
          <a:p>
            <a:pPr lvl="0" algn="ctr"/>
            <a:r>
              <a:rPr lang="en-GB" sz="2800" dirty="0">
                <a:solidFill>
                  <a:prstClr val="black"/>
                </a:solidFill>
                <a:latin typeface="Sassoon Penpals" panose="02000400000000000000" pitchFamily="50" charset="0"/>
              </a:rPr>
              <a:t>Can you also write the </a:t>
            </a:r>
            <a:r>
              <a:rPr lang="en-GB" sz="2800" dirty="0" smtClean="0">
                <a:solidFill>
                  <a:prstClr val="black"/>
                </a:solidFill>
                <a:latin typeface="Sassoon Penpals" panose="02000400000000000000" pitchFamily="50" charset="0"/>
              </a:rPr>
              <a:t>sentences? </a:t>
            </a:r>
            <a:r>
              <a:rPr lang="en-GB" sz="2800" dirty="0">
                <a:solidFill>
                  <a:prstClr val="black"/>
                </a:solidFill>
                <a:latin typeface="Sassoon Penpals" panose="02000400000000000000" pitchFamily="50" charset="0"/>
              </a:rPr>
              <a:t>Your grown up could read the </a:t>
            </a:r>
            <a:r>
              <a:rPr lang="en-GB" sz="2800" dirty="0" smtClean="0">
                <a:solidFill>
                  <a:prstClr val="black"/>
                </a:solidFill>
                <a:latin typeface="Sassoon Penpals" panose="02000400000000000000" pitchFamily="50" charset="0"/>
              </a:rPr>
              <a:t>sentences </a:t>
            </a:r>
            <a:r>
              <a:rPr lang="en-GB" sz="2800" dirty="0">
                <a:solidFill>
                  <a:prstClr val="black"/>
                </a:solidFill>
                <a:latin typeface="Sassoon Penpals" panose="02000400000000000000" pitchFamily="50" charset="0"/>
              </a:rPr>
              <a:t>and you could write </a:t>
            </a:r>
            <a:r>
              <a:rPr lang="en-GB" sz="2800" dirty="0" smtClean="0">
                <a:solidFill>
                  <a:prstClr val="black"/>
                </a:solidFill>
                <a:latin typeface="Sassoon Penpals" panose="02000400000000000000" pitchFamily="50" charset="0"/>
              </a:rPr>
              <a:t>them on paper </a:t>
            </a:r>
            <a:r>
              <a:rPr lang="en-GB" sz="2800" dirty="0">
                <a:solidFill>
                  <a:prstClr val="black"/>
                </a:solidFill>
                <a:latin typeface="Sassoon Penpals" panose="02000400000000000000" pitchFamily="50" charset="0"/>
              </a:rPr>
              <a:t>or in a book.</a:t>
            </a:r>
          </a:p>
        </p:txBody>
      </p:sp>
    </p:spTree>
    <p:extLst>
      <p:ext uri="{BB962C8B-B14F-4D97-AF65-F5344CB8AC3E}">
        <p14:creationId xmlns:p14="http://schemas.microsoft.com/office/powerpoint/2010/main" val="9442079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7424" t="10938" r="17788" b="7421"/>
          <a:stretch/>
        </p:blipFill>
        <p:spPr>
          <a:xfrm>
            <a:off x="942975" y="1877437"/>
            <a:ext cx="10401300" cy="4909126"/>
          </a:xfrm>
          <a:prstGeom prst="rect">
            <a:avLst/>
          </a:prstGeom>
        </p:spPr>
      </p:pic>
      <p:sp>
        <p:nvSpPr>
          <p:cNvPr id="5" name="Rectangle 4"/>
          <p:cNvSpPr/>
          <p:nvPr/>
        </p:nvSpPr>
        <p:spPr>
          <a:xfrm>
            <a:off x="100013" y="0"/>
            <a:ext cx="12330112" cy="1815882"/>
          </a:xfrm>
          <a:prstGeom prst="rect">
            <a:avLst/>
          </a:prstGeom>
        </p:spPr>
        <p:txBody>
          <a:bodyPr wrap="square">
            <a:spAutoFit/>
          </a:bodyPr>
          <a:lstStyle/>
          <a:p>
            <a:r>
              <a:rPr lang="en-GB" sz="4400" b="1" dirty="0">
                <a:solidFill>
                  <a:prstClr val="black"/>
                </a:solidFill>
                <a:latin typeface="Sassoon Penpals" panose="02000400000000000000" pitchFamily="50" charset="0"/>
                <a:ea typeface="+mj-ea"/>
                <a:cs typeface="+mj-cs"/>
              </a:rPr>
              <a:t> </a:t>
            </a:r>
            <a:r>
              <a:rPr lang="en-GB" sz="4400" b="1" dirty="0" smtClean="0">
                <a:solidFill>
                  <a:prstClr val="black"/>
                </a:solidFill>
                <a:latin typeface="Sassoon Penpals" panose="02000400000000000000" pitchFamily="50" charset="0"/>
                <a:ea typeface="+mj-ea"/>
                <a:cs typeface="+mj-cs"/>
              </a:rPr>
              <a:t>                </a:t>
            </a:r>
            <a:r>
              <a:rPr lang="en-GB" sz="4400" b="1" u="sng" dirty="0" smtClean="0">
                <a:solidFill>
                  <a:prstClr val="black"/>
                </a:solidFill>
                <a:latin typeface="Sassoon Penpals" panose="02000400000000000000" pitchFamily="50" charset="0"/>
                <a:ea typeface="+mj-ea"/>
                <a:cs typeface="+mj-cs"/>
              </a:rPr>
              <a:t>Phase 5 </a:t>
            </a:r>
            <a:r>
              <a:rPr lang="en-GB" sz="4400" b="1" u="sng" dirty="0">
                <a:solidFill>
                  <a:prstClr val="black"/>
                </a:solidFill>
                <a:latin typeface="Sassoon Penpals" panose="02000400000000000000" pitchFamily="50" charset="0"/>
                <a:ea typeface="+mj-ea"/>
                <a:cs typeface="+mj-cs"/>
              </a:rPr>
              <a:t>Phoneme (sound) mat</a:t>
            </a:r>
            <a:br>
              <a:rPr lang="en-GB" sz="4400" b="1" u="sng" dirty="0">
                <a:solidFill>
                  <a:prstClr val="black"/>
                </a:solidFill>
                <a:latin typeface="Sassoon Penpals" panose="02000400000000000000" pitchFamily="50" charset="0"/>
                <a:ea typeface="+mj-ea"/>
                <a:cs typeface="+mj-cs"/>
              </a:rPr>
            </a:br>
            <a:r>
              <a:rPr lang="en-GB" sz="3400" b="1" dirty="0">
                <a:solidFill>
                  <a:prstClr val="black"/>
                </a:solidFill>
                <a:latin typeface="Sassoon Penpals" panose="02000400000000000000" pitchFamily="50" charset="0"/>
                <a:ea typeface="+mj-ea"/>
                <a:cs typeface="+mj-cs"/>
              </a:rPr>
              <a:t>Do you know all of the phonemes (sounds) for all of </a:t>
            </a:r>
            <a:r>
              <a:rPr lang="en-GB" sz="3400" b="1" dirty="0" smtClean="0">
                <a:solidFill>
                  <a:prstClr val="black"/>
                </a:solidFill>
                <a:latin typeface="Sassoon Penpals" panose="02000400000000000000" pitchFamily="50" charset="0"/>
                <a:ea typeface="+mj-ea"/>
                <a:cs typeface="+mj-cs"/>
              </a:rPr>
              <a:t>the letters (graphemes)in </a:t>
            </a:r>
            <a:r>
              <a:rPr lang="en-GB" sz="3400" b="1" dirty="0">
                <a:solidFill>
                  <a:prstClr val="black"/>
                </a:solidFill>
                <a:latin typeface="Sassoon Penpals" panose="02000400000000000000" pitchFamily="50" charset="0"/>
                <a:ea typeface="+mj-ea"/>
                <a:cs typeface="+mj-cs"/>
              </a:rPr>
              <a:t>Phase </a:t>
            </a:r>
            <a:r>
              <a:rPr lang="en-GB" sz="3400" b="1" dirty="0" smtClean="0">
                <a:solidFill>
                  <a:prstClr val="black"/>
                </a:solidFill>
                <a:latin typeface="Sassoon Penpals" panose="02000400000000000000" pitchFamily="50" charset="0"/>
                <a:ea typeface="+mj-ea"/>
                <a:cs typeface="+mj-cs"/>
              </a:rPr>
              <a:t>5?</a:t>
            </a:r>
            <a:endParaRPr lang="en-GB" sz="3400" dirty="0"/>
          </a:p>
        </p:txBody>
      </p:sp>
    </p:spTree>
    <p:extLst>
      <p:ext uri="{BB962C8B-B14F-4D97-AF65-F5344CB8AC3E}">
        <p14:creationId xmlns:p14="http://schemas.microsoft.com/office/powerpoint/2010/main" val="27159991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34593" t="18509" r="33061" b="12421"/>
          <a:stretch/>
        </p:blipFill>
        <p:spPr>
          <a:xfrm>
            <a:off x="119062" y="968253"/>
            <a:ext cx="5881688" cy="5632572"/>
          </a:xfrm>
          <a:prstGeom prst="rect">
            <a:avLst/>
          </a:prstGeom>
        </p:spPr>
      </p:pic>
      <p:sp>
        <p:nvSpPr>
          <p:cNvPr id="5" name="Rectangle 4"/>
          <p:cNvSpPr/>
          <p:nvPr/>
        </p:nvSpPr>
        <p:spPr>
          <a:xfrm>
            <a:off x="247650" y="0"/>
            <a:ext cx="10668000" cy="769441"/>
          </a:xfrm>
          <a:prstGeom prst="rect">
            <a:avLst/>
          </a:prstGeom>
        </p:spPr>
        <p:txBody>
          <a:bodyPr wrap="square">
            <a:spAutoFit/>
          </a:bodyPr>
          <a:lstStyle/>
          <a:p>
            <a:r>
              <a:rPr lang="en-GB" sz="4400" dirty="0">
                <a:solidFill>
                  <a:prstClr val="black"/>
                </a:solidFill>
                <a:latin typeface="Sassoon Penpals" panose="02000400000000000000" pitchFamily="50" charset="0"/>
                <a:ea typeface="+mj-ea"/>
                <a:cs typeface="+mj-cs"/>
              </a:rPr>
              <a:t>Can you match the picture to the correct sentence?</a:t>
            </a:r>
            <a:endParaRPr lang="en-GB" dirty="0"/>
          </a:p>
        </p:txBody>
      </p:sp>
      <p:pic>
        <p:nvPicPr>
          <p:cNvPr id="6" name="Picture 5"/>
          <p:cNvPicPr>
            <a:picLocks noChangeAspect="1"/>
          </p:cNvPicPr>
          <p:nvPr/>
        </p:nvPicPr>
        <p:blipFill rotWithShape="1">
          <a:blip r:embed="rId3"/>
          <a:srcRect l="33274" t="17577" r="33821" b="11720"/>
          <a:stretch/>
        </p:blipFill>
        <p:spPr>
          <a:xfrm>
            <a:off x="6243636" y="968253"/>
            <a:ext cx="5800727" cy="5586412"/>
          </a:xfrm>
          <a:prstGeom prst="rect">
            <a:avLst/>
          </a:prstGeom>
        </p:spPr>
      </p:pic>
    </p:spTree>
    <p:extLst>
      <p:ext uri="{BB962C8B-B14F-4D97-AF65-F5344CB8AC3E}">
        <p14:creationId xmlns:p14="http://schemas.microsoft.com/office/powerpoint/2010/main" val="39431119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34228" t="15801" r="33009" b="9198"/>
          <a:stretch/>
        </p:blipFill>
        <p:spPr>
          <a:xfrm>
            <a:off x="135148" y="954107"/>
            <a:ext cx="5915696" cy="5870839"/>
          </a:xfrm>
          <a:prstGeom prst="rect">
            <a:avLst/>
          </a:prstGeom>
        </p:spPr>
      </p:pic>
      <p:pic>
        <p:nvPicPr>
          <p:cNvPr id="5" name="Picture 4"/>
          <p:cNvPicPr>
            <a:picLocks noChangeAspect="1"/>
          </p:cNvPicPr>
          <p:nvPr/>
        </p:nvPicPr>
        <p:blipFill rotWithShape="1">
          <a:blip r:embed="rId3"/>
          <a:srcRect l="33776" t="16243" r="33602" b="11843"/>
          <a:stretch/>
        </p:blipFill>
        <p:spPr>
          <a:xfrm>
            <a:off x="6174704" y="954106"/>
            <a:ext cx="5915696" cy="5870839"/>
          </a:xfrm>
          <a:prstGeom prst="rect">
            <a:avLst/>
          </a:prstGeom>
        </p:spPr>
      </p:pic>
      <p:sp>
        <p:nvSpPr>
          <p:cNvPr id="6" name="Rectangle 5"/>
          <p:cNvSpPr/>
          <p:nvPr/>
        </p:nvSpPr>
        <p:spPr>
          <a:xfrm>
            <a:off x="-135468" y="0"/>
            <a:ext cx="12327468" cy="954107"/>
          </a:xfrm>
          <a:prstGeom prst="rect">
            <a:avLst/>
          </a:prstGeom>
        </p:spPr>
        <p:txBody>
          <a:bodyPr wrap="square">
            <a:spAutoFit/>
          </a:bodyPr>
          <a:lstStyle/>
          <a:p>
            <a:pPr lvl="0" algn="ctr"/>
            <a:r>
              <a:rPr lang="en-GB" sz="2800" dirty="0">
                <a:solidFill>
                  <a:prstClr val="black"/>
                </a:solidFill>
                <a:latin typeface="Sassoon Penpals" panose="02000400000000000000" pitchFamily="50" charset="0"/>
              </a:rPr>
              <a:t>Can you also write the sentences? Your grown up could read the sentences and you could write them on paper or in a book.</a:t>
            </a:r>
          </a:p>
        </p:txBody>
      </p:sp>
    </p:spTree>
    <p:extLst>
      <p:ext uri="{BB962C8B-B14F-4D97-AF65-F5344CB8AC3E}">
        <p14:creationId xmlns:p14="http://schemas.microsoft.com/office/powerpoint/2010/main" val="30754940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1590</TotalTime>
  <Words>1310</Words>
  <Application>Microsoft Office PowerPoint</Application>
  <PresentationFormat>Widescreen</PresentationFormat>
  <Paragraphs>94</Paragraphs>
  <Slides>22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MS Gothic</vt:lpstr>
      <vt:lpstr>Arial</vt:lpstr>
      <vt:lpstr>Calibri</vt:lpstr>
      <vt:lpstr>Calibri Light</vt:lpstr>
      <vt:lpstr>Sassoon Penpals</vt:lpstr>
      <vt:lpstr>Times New Roman</vt:lpstr>
      <vt:lpstr>Office Theme</vt:lpstr>
      <vt:lpstr>Year 1 Reading</vt:lpstr>
      <vt:lpstr> Common Exception Words  Common exception words are the ‘tricky’ words that don’t follow the usual spelling rules. These are the Year 1 common exception words that children are expected to be able to read. </vt:lpstr>
      <vt:lpstr>. </vt:lpstr>
      <vt:lpstr>PowerPoint Presentation</vt:lpstr>
      <vt:lpstr>3. Make a sight word car park. Draw your own car parking spaces and write a selection of common exception words in each space.  Child to park their car when they can read the word. </vt:lpstr>
      <vt:lpstr> Happy Reading! Children learn to read by reading. </vt:lpstr>
      <vt:lpstr>PowerPoint Presentation</vt:lpstr>
      <vt:lpstr>PowerPoint Presentation</vt:lpstr>
      <vt:lpstr>Phonics</vt:lpstr>
      <vt:lpstr>Phase 2 Phoneme (Sound) Mat Do you know all of the phonemes (sounds) for all of the letters (graphemes) in Phase 2?</vt:lpstr>
      <vt:lpstr>Can you match the picture to the correct word?</vt:lpstr>
      <vt:lpstr>PowerPoint Presentation</vt:lpstr>
      <vt:lpstr>PowerPoint Presentation</vt:lpstr>
      <vt:lpstr>PowerPoint Presentation</vt:lpstr>
      <vt:lpstr>Phase 3 Phoneme (sound) mat Do you know all of the phonemes (sounds) for all of the letters (graphemes) in Phase 3?</vt:lpstr>
      <vt:lpstr>PowerPoint Presentation</vt:lpstr>
      <vt:lpstr>PowerPoint Presentation</vt:lpstr>
      <vt:lpstr>                             Phase 4 Can you match the picture to the correct sentence?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1 Reading</dc:title>
  <dc:creator>Maria Norris</dc:creator>
  <cp:lastModifiedBy>Natalie Clarke</cp:lastModifiedBy>
  <cp:revision>38</cp:revision>
  <dcterms:created xsi:type="dcterms:W3CDTF">2020-03-18T09:32:50Z</dcterms:created>
  <dcterms:modified xsi:type="dcterms:W3CDTF">2020-03-19T15:59:52Z</dcterms:modified>
</cp:coreProperties>
</file>