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58" r:id="rId5"/>
    <p:sldId id="259" r:id="rId6"/>
    <p:sldId id="261" r:id="rId7"/>
    <p:sldId id="264" r:id="rId8"/>
    <p:sldId id="262" r:id="rId9"/>
    <p:sldId id="265" r:id="rId10"/>
    <p:sldId id="260"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CE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C1A80CF-628B-4DE4-BF3C-8CC8E70E77B9}" type="datetimeFigureOut">
              <a:rPr lang="en-GB" smtClean="0"/>
              <a:t>23/03/2020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6C87FB-8436-4DA6-BF52-36F36DBC4826}" type="slidenum">
              <a:rPr lang="en-GB" smtClean="0"/>
              <a:t>‹#›</a:t>
            </a:fld>
            <a:endParaRPr lang="en-GB"/>
          </a:p>
        </p:txBody>
      </p:sp>
    </p:spTree>
    <p:extLst>
      <p:ext uri="{BB962C8B-B14F-4D97-AF65-F5344CB8AC3E}">
        <p14:creationId xmlns:p14="http://schemas.microsoft.com/office/powerpoint/2010/main" val="4266195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C1A80CF-628B-4DE4-BF3C-8CC8E70E77B9}" type="datetimeFigureOut">
              <a:rPr lang="en-GB" smtClean="0"/>
              <a:t>23/03/2020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6C87FB-8436-4DA6-BF52-36F36DBC4826}" type="slidenum">
              <a:rPr lang="en-GB" smtClean="0"/>
              <a:t>‹#›</a:t>
            </a:fld>
            <a:endParaRPr lang="en-GB"/>
          </a:p>
        </p:txBody>
      </p:sp>
    </p:spTree>
    <p:extLst>
      <p:ext uri="{BB962C8B-B14F-4D97-AF65-F5344CB8AC3E}">
        <p14:creationId xmlns:p14="http://schemas.microsoft.com/office/powerpoint/2010/main" val="3877272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C1A80CF-628B-4DE4-BF3C-8CC8E70E77B9}" type="datetimeFigureOut">
              <a:rPr lang="en-GB" smtClean="0"/>
              <a:t>23/03/2020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6C87FB-8436-4DA6-BF52-36F36DBC4826}" type="slidenum">
              <a:rPr lang="en-GB" smtClean="0"/>
              <a:t>‹#›</a:t>
            </a:fld>
            <a:endParaRPr lang="en-GB"/>
          </a:p>
        </p:txBody>
      </p:sp>
    </p:spTree>
    <p:extLst>
      <p:ext uri="{BB962C8B-B14F-4D97-AF65-F5344CB8AC3E}">
        <p14:creationId xmlns:p14="http://schemas.microsoft.com/office/powerpoint/2010/main" val="1517865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C1A80CF-628B-4DE4-BF3C-8CC8E70E77B9}" type="datetimeFigureOut">
              <a:rPr lang="en-GB" smtClean="0"/>
              <a:t>23/03/2020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6C87FB-8436-4DA6-BF52-36F36DBC4826}" type="slidenum">
              <a:rPr lang="en-GB" smtClean="0"/>
              <a:t>‹#›</a:t>
            </a:fld>
            <a:endParaRPr lang="en-GB"/>
          </a:p>
        </p:txBody>
      </p:sp>
    </p:spTree>
    <p:extLst>
      <p:ext uri="{BB962C8B-B14F-4D97-AF65-F5344CB8AC3E}">
        <p14:creationId xmlns:p14="http://schemas.microsoft.com/office/powerpoint/2010/main" val="4125232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C1A80CF-628B-4DE4-BF3C-8CC8E70E77B9}" type="datetimeFigureOut">
              <a:rPr lang="en-GB" smtClean="0"/>
              <a:t>23/03/2020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6C87FB-8436-4DA6-BF52-36F36DBC4826}" type="slidenum">
              <a:rPr lang="en-GB" smtClean="0"/>
              <a:t>‹#›</a:t>
            </a:fld>
            <a:endParaRPr lang="en-GB"/>
          </a:p>
        </p:txBody>
      </p:sp>
    </p:spTree>
    <p:extLst>
      <p:ext uri="{BB962C8B-B14F-4D97-AF65-F5344CB8AC3E}">
        <p14:creationId xmlns:p14="http://schemas.microsoft.com/office/powerpoint/2010/main" val="2588934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1C1A80CF-628B-4DE4-BF3C-8CC8E70E77B9}" type="datetimeFigureOut">
              <a:rPr lang="en-GB" smtClean="0"/>
              <a:t>23/03/2020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D6C87FB-8436-4DA6-BF52-36F36DBC4826}" type="slidenum">
              <a:rPr lang="en-GB" smtClean="0"/>
              <a:t>‹#›</a:t>
            </a:fld>
            <a:endParaRPr lang="en-GB"/>
          </a:p>
        </p:txBody>
      </p:sp>
    </p:spTree>
    <p:extLst>
      <p:ext uri="{BB962C8B-B14F-4D97-AF65-F5344CB8AC3E}">
        <p14:creationId xmlns:p14="http://schemas.microsoft.com/office/powerpoint/2010/main" val="3601301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1C1A80CF-628B-4DE4-BF3C-8CC8E70E77B9}" type="datetimeFigureOut">
              <a:rPr lang="en-GB" smtClean="0"/>
              <a:t>23/03/2020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D6C87FB-8436-4DA6-BF52-36F36DBC4826}" type="slidenum">
              <a:rPr lang="en-GB" smtClean="0"/>
              <a:t>‹#›</a:t>
            </a:fld>
            <a:endParaRPr lang="en-GB"/>
          </a:p>
        </p:txBody>
      </p:sp>
    </p:spTree>
    <p:extLst>
      <p:ext uri="{BB962C8B-B14F-4D97-AF65-F5344CB8AC3E}">
        <p14:creationId xmlns:p14="http://schemas.microsoft.com/office/powerpoint/2010/main" val="53935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C1A80CF-628B-4DE4-BF3C-8CC8E70E77B9}" type="datetimeFigureOut">
              <a:rPr lang="en-GB" smtClean="0"/>
              <a:t>23/03/2020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D6C87FB-8436-4DA6-BF52-36F36DBC4826}" type="slidenum">
              <a:rPr lang="en-GB" smtClean="0"/>
              <a:t>‹#›</a:t>
            </a:fld>
            <a:endParaRPr lang="en-GB"/>
          </a:p>
        </p:txBody>
      </p:sp>
    </p:spTree>
    <p:extLst>
      <p:ext uri="{BB962C8B-B14F-4D97-AF65-F5344CB8AC3E}">
        <p14:creationId xmlns:p14="http://schemas.microsoft.com/office/powerpoint/2010/main" val="364507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1A80CF-628B-4DE4-BF3C-8CC8E70E77B9}" type="datetimeFigureOut">
              <a:rPr lang="en-GB" smtClean="0"/>
              <a:t>23/03/2020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D6C87FB-8436-4DA6-BF52-36F36DBC4826}" type="slidenum">
              <a:rPr lang="en-GB" smtClean="0"/>
              <a:t>‹#›</a:t>
            </a:fld>
            <a:endParaRPr lang="en-GB"/>
          </a:p>
        </p:txBody>
      </p:sp>
    </p:spTree>
    <p:extLst>
      <p:ext uri="{BB962C8B-B14F-4D97-AF65-F5344CB8AC3E}">
        <p14:creationId xmlns:p14="http://schemas.microsoft.com/office/powerpoint/2010/main" val="741879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C1A80CF-628B-4DE4-BF3C-8CC8E70E77B9}" type="datetimeFigureOut">
              <a:rPr lang="en-GB" smtClean="0"/>
              <a:t>23/03/2020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D6C87FB-8436-4DA6-BF52-36F36DBC4826}" type="slidenum">
              <a:rPr lang="en-GB" smtClean="0"/>
              <a:t>‹#›</a:t>
            </a:fld>
            <a:endParaRPr lang="en-GB"/>
          </a:p>
        </p:txBody>
      </p:sp>
    </p:spTree>
    <p:extLst>
      <p:ext uri="{BB962C8B-B14F-4D97-AF65-F5344CB8AC3E}">
        <p14:creationId xmlns:p14="http://schemas.microsoft.com/office/powerpoint/2010/main" val="1150755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C1A80CF-628B-4DE4-BF3C-8CC8E70E77B9}" type="datetimeFigureOut">
              <a:rPr lang="en-GB" smtClean="0"/>
              <a:t>23/03/2020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D6C87FB-8436-4DA6-BF52-36F36DBC4826}" type="slidenum">
              <a:rPr lang="en-GB" smtClean="0"/>
              <a:t>‹#›</a:t>
            </a:fld>
            <a:endParaRPr lang="en-GB"/>
          </a:p>
        </p:txBody>
      </p:sp>
    </p:spTree>
    <p:extLst>
      <p:ext uri="{BB962C8B-B14F-4D97-AF65-F5344CB8AC3E}">
        <p14:creationId xmlns:p14="http://schemas.microsoft.com/office/powerpoint/2010/main" val="2339876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1A80CF-628B-4DE4-BF3C-8CC8E70E77B9}" type="datetimeFigureOut">
              <a:rPr lang="en-GB" smtClean="0"/>
              <a:t>23/03/2020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6C87FB-8436-4DA6-BF52-36F36DBC4826}" type="slidenum">
              <a:rPr lang="en-GB" smtClean="0"/>
              <a:t>‹#›</a:t>
            </a:fld>
            <a:endParaRPr lang="en-GB"/>
          </a:p>
        </p:txBody>
      </p:sp>
    </p:spTree>
    <p:extLst>
      <p:ext uri="{BB962C8B-B14F-4D97-AF65-F5344CB8AC3E}">
        <p14:creationId xmlns:p14="http://schemas.microsoft.com/office/powerpoint/2010/main" val="3569583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49680" y="2232706"/>
            <a:ext cx="9144000" cy="2387600"/>
          </a:xfrm>
        </p:spPr>
        <p:txBody>
          <a:bodyPr>
            <a:noAutofit/>
          </a:bodyPr>
          <a:lstStyle/>
          <a:p>
            <a:r>
              <a:rPr lang="en-GB" sz="9600" dirty="0" smtClean="0">
                <a:latin typeface="Sassoon Penpals" panose="02000400000000000000" pitchFamily="50" charset="0"/>
              </a:rPr>
              <a:t>Year 1</a:t>
            </a:r>
            <a:br>
              <a:rPr lang="en-GB" sz="9600" dirty="0" smtClean="0">
                <a:latin typeface="Sassoon Penpals" panose="02000400000000000000" pitchFamily="50" charset="0"/>
              </a:rPr>
            </a:br>
            <a:r>
              <a:rPr lang="en-GB" sz="9600" dirty="0" smtClean="0">
                <a:latin typeface="Sassoon Penpals" panose="02000400000000000000" pitchFamily="50" charset="0"/>
              </a:rPr>
              <a:t>Topic</a:t>
            </a:r>
            <a:endParaRPr lang="en-GB" sz="9600" dirty="0">
              <a:latin typeface="Sassoon Penpals" panose="02000400000000000000" pitchFamily="50" charset="0"/>
            </a:endParaRPr>
          </a:p>
        </p:txBody>
      </p:sp>
      <p:pic>
        <p:nvPicPr>
          <p:cNvPr id="6" name="Picture 5"/>
          <p:cNvPicPr>
            <a:picLocks noChangeAspect="1"/>
          </p:cNvPicPr>
          <p:nvPr/>
        </p:nvPicPr>
        <p:blipFill>
          <a:blip r:embed="rId2"/>
          <a:stretch>
            <a:fillRect/>
          </a:stretch>
        </p:blipFill>
        <p:spPr>
          <a:xfrm>
            <a:off x="401661" y="200867"/>
            <a:ext cx="3129330" cy="3076905"/>
          </a:xfrm>
          <a:prstGeom prst="rect">
            <a:avLst/>
          </a:prstGeom>
        </p:spPr>
      </p:pic>
      <p:pic>
        <p:nvPicPr>
          <p:cNvPr id="7" name="Picture 6"/>
          <p:cNvPicPr>
            <a:picLocks noChangeAspect="1"/>
          </p:cNvPicPr>
          <p:nvPr/>
        </p:nvPicPr>
        <p:blipFill>
          <a:blip r:embed="rId3"/>
          <a:stretch>
            <a:fillRect/>
          </a:stretch>
        </p:blipFill>
        <p:spPr>
          <a:xfrm>
            <a:off x="4070984" y="4718780"/>
            <a:ext cx="3782743" cy="1794562"/>
          </a:xfrm>
          <a:prstGeom prst="rect">
            <a:avLst/>
          </a:prstGeom>
        </p:spPr>
      </p:pic>
      <p:pic>
        <p:nvPicPr>
          <p:cNvPr id="8" name="Picture 7"/>
          <p:cNvPicPr>
            <a:picLocks noChangeAspect="1"/>
          </p:cNvPicPr>
          <p:nvPr/>
        </p:nvPicPr>
        <p:blipFill>
          <a:blip r:embed="rId4"/>
          <a:stretch>
            <a:fillRect/>
          </a:stretch>
        </p:blipFill>
        <p:spPr>
          <a:xfrm>
            <a:off x="8492197" y="171963"/>
            <a:ext cx="3168454" cy="3105810"/>
          </a:xfrm>
          <a:prstGeom prst="rect">
            <a:avLst/>
          </a:prstGeom>
        </p:spPr>
      </p:pic>
    </p:spTree>
    <p:extLst>
      <p:ext uri="{BB962C8B-B14F-4D97-AF65-F5344CB8AC3E}">
        <p14:creationId xmlns:p14="http://schemas.microsoft.com/office/powerpoint/2010/main" val="38743271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9151" y="365125"/>
            <a:ext cx="11802794" cy="1325563"/>
          </a:xfrm>
        </p:spPr>
        <p:txBody>
          <a:bodyPr>
            <a:noAutofit/>
          </a:bodyPr>
          <a:lstStyle/>
          <a:p>
            <a:pPr algn="ctr"/>
            <a:r>
              <a:rPr lang="en-GB" sz="4800" dirty="0" smtClean="0">
                <a:latin typeface="Sassoon Penpals" panose="02000400000000000000" pitchFamily="50" charset="0"/>
              </a:rPr>
              <a:t>Go on a ‘Material Hunt’ around your house. How many things can you find that are flexible, hard, soft or transparent? Draw and label what you find.</a:t>
            </a:r>
            <a:endParaRPr lang="en-GB" sz="4800" dirty="0">
              <a:latin typeface="Sassoon Penpals" panose="02000400000000000000" pitchFamily="50"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611783349"/>
              </p:ext>
            </p:extLst>
          </p:nvPr>
        </p:nvGraphicFramePr>
        <p:xfrm>
          <a:off x="1477105" y="2096086"/>
          <a:ext cx="9664506" cy="4600136"/>
        </p:xfrm>
        <a:graphic>
          <a:graphicData uri="http://schemas.openxmlformats.org/drawingml/2006/table">
            <a:tbl>
              <a:tblPr firstRow="1" bandRow="1">
                <a:tableStyleId>{5940675A-B579-460E-94D1-54222C63F5DA}</a:tableStyleId>
              </a:tblPr>
              <a:tblGrid>
                <a:gridCol w="4832253">
                  <a:extLst>
                    <a:ext uri="{9D8B030D-6E8A-4147-A177-3AD203B41FA5}">
                      <a16:colId xmlns:a16="http://schemas.microsoft.com/office/drawing/2014/main" val="3103173424"/>
                    </a:ext>
                  </a:extLst>
                </a:gridCol>
                <a:gridCol w="4832253">
                  <a:extLst>
                    <a:ext uri="{9D8B030D-6E8A-4147-A177-3AD203B41FA5}">
                      <a16:colId xmlns:a16="http://schemas.microsoft.com/office/drawing/2014/main" val="778138631"/>
                    </a:ext>
                  </a:extLst>
                </a:gridCol>
              </a:tblGrid>
              <a:tr h="2300068">
                <a:tc>
                  <a:txBody>
                    <a:bodyPr/>
                    <a:lstStyle/>
                    <a:p>
                      <a:pPr algn="ctr"/>
                      <a:r>
                        <a:rPr lang="en-GB" sz="2400" u="sng" dirty="0" smtClean="0">
                          <a:latin typeface="Sassoon Penpals" panose="02000400000000000000" pitchFamily="50" charset="0"/>
                        </a:rPr>
                        <a:t>Flexible</a:t>
                      </a:r>
                      <a:endParaRPr lang="en-GB" sz="2400" u="sng" dirty="0">
                        <a:latin typeface="Sassoon Penpals" panose="02000400000000000000" pitchFamily="50" charset="0"/>
                      </a:endParaRPr>
                    </a:p>
                  </a:txBody>
                  <a:tcPr>
                    <a:solidFill>
                      <a:schemeClr val="bg1"/>
                    </a:solidFill>
                  </a:tcPr>
                </a:tc>
                <a:tc>
                  <a:txBody>
                    <a:bodyPr/>
                    <a:lstStyle/>
                    <a:p>
                      <a:pPr algn="ctr"/>
                      <a:r>
                        <a:rPr lang="en-GB" sz="2400" u="sng" dirty="0" smtClean="0">
                          <a:latin typeface="Sassoon Penpals" panose="02000400000000000000" pitchFamily="50" charset="0"/>
                        </a:rPr>
                        <a:t>Hard</a:t>
                      </a:r>
                      <a:endParaRPr lang="en-GB" sz="2400" u="sng" dirty="0">
                        <a:latin typeface="Sassoon Penpals" panose="02000400000000000000" pitchFamily="50" charset="0"/>
                      </a:endParaRPr>
                    </a:p>
                  </a:txBody>
                  <a:tcPr>
                    <a:solidFill>
                      <a:schemeClr val="bg1"/>
                    </a:solidFill>
                  </a:tcPr>
                </a:tc>
                <a:extLst>
                  <a:ext uri="{0D108BD9-81ED-4DB2-BD59-A6C34878D82A}">
                    <a16:rowId xmlns:a16="http://schemas.microsoft.com/office/drawing/2014/main" val="3614313812"/>
                  </a:ext>
                </a:extLst>
              </a:tr>
              <a:tr h="2300068">
                <a:tc>
                  <a:txBody>
                    <a:bodyPr/>
                    <a:lstStyle/>
                    <a:p>
                      <a:pPr algn="ctr"/>
                      <a:r>
                        <a:rPr lang="en-GB" sz="2400" u="sng" dirty="0" smtClean="0">
                          <a:latin typeface="Sassoon Penpals" panose="02000400000000000000" pitchFamily="50" charset="0"/>
                        </a:rPr>
                        <a:t>Soft</a:t>
                      </a:r>
                      <a:endParaRPr lang="en-GB" sz="2400" u="sng" dirty="0">
                        <a:latin typeface="Sassoon Penpals" panose="02000400000000000000" pitchFamily="50" charset="0"/>
                      </a:endParaRPr>
                    </a:p>
                  </a:txBody>
                  <a:tcPr>
                    <a:solidFill>
                      <a:schemeClr val="bg1"/>
                    </a:solidFill>
                  </a:tcPr>
                </a:tc>
                <a:tc>
                  <a:txBody>
                    <a:bodyPr/>
                    <a:lstStyle/>
                    <a:p>
                      <a:pPr algn="ctr"/>
                      <a:r>
                        <a:rPr lang="en-GB" sz="2400" u="sng" dirty="0" smtClean="0">
                          <a:latin typeface="Sassoon Penpals" panose="02000400000000000000" pitchFamily="50" charset="0"/>
                        </a:rPr>
                        <a:t>Transparent</a:t>
                      </a:r>
                      <a:endParaRPr lang="en-GB" sz="2400" u="sng" dirty="0">
                        <a:latin typeface="Sassoon Penpals" panose="02000400000000000000" pitchFamily="50" charset="0"/>
                      </a:endParaRPr>
                    </a:p>
                  </a:txBody>
                  <a:tcPr>
                    <a:solidFill>
                      <a:schemeClr val="bg1"/>
                    </a:solidFill>
                  </a:tcPr>
                </a:tc>
                <a:extLst>
                  <a:ext uri="{0D108BD9-81ED-4DB2-BD59-A6C34878D82A}">
                    <a16:rowId xmlns:a16="http://schemas.microsoft.com/office/drawing/2014/main" val="1499254930"/>
                  </a:ext>
                </a:extLst>
              </a:tr>
            </a:tbl>
          </a:graphicData>
        </a:graphic>
      </p:graphicFrame>
    </p:spTree>
    <p:extLst>
      <p:ext uri="{BB962C8B-B14F-4D97-AF65-F5344CB8AC3E}">
        <p14:creationId xmlns:p14="http://schemas.microsoft.com/office/powerpoint/2010/main" val="23357990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4572" y="-127244"/>
            <a:ext cx="11802794" cy="1325563"/>
          </a:xfrm>
        </p:spPr>
        <p:txBody>
          <a:bodyPr>
            <a:noAutofit/>
          </a:bodyPr>
          <a:lstStyle/>
          <a:p>
            <a:pPr algn="ctr"/>
            <a:r>
              <a:rPr lang="en-GB" sz="4800" u="sng" dirty="0" smtClean="0">
                <a:latin typeface="Sassoon Penpals" panose="02000400000000000000" pitchFamily="50" charset="0"/>
              </a:rPr>
              <a:t>Describing Materials</a:t>
            </a:r>
            <a:endParaRPr lang="en-GB" sz="4800" u="sng" dirty="0">
              <a:latin typeface="Sassoon Penpals" panose="02000400000000000000" pitchFamily="50" charset="0"/>
            </a:endParaRPr>
          </a:p>
        </p:txBody>
      </p:sp>
      <p:pic>
        <p:nvPicPr>
          <p:cNvPr id="3" name="Picture 2"/>
          <p:cNvPicPr>
            <a:picLocks noChangeAspect="1"/>
          </p:cNvPicPr>
          <p:nvPr/>
        </p:nvPicPr>
        <p:blipFill rotWithShape="1">
          <a:blip r:embed="rId2"/>
          <a:srcRect l="34827" t="16670" r="34034" b="32260"/>
          <a:stretch/>
        </p:blipFill>
        <p:spPr>
          <a:xfrm>
            <a:off x="295422" y="1111348"/>
            <a:ext cx="5964701" cy="5570806"/>
          </a:xfrm>
          <a:prstGeom prst="rect">
            <a:avLst/>
          </a:prstGeom>
        </p:spPr>
      </p:pic>
      <p:pic>
        <p:nvPicPr>
          <p:cNvPr id="5" name="Picture 4"/>
          <p:cNvPicPr>
            <a:picLocks noChangeAspect="1"/>
          </p:cNvPicPr>
          <p:nvPr/>
        </p:nvPicPr>
        <p:blipFill rotWithShape="1">
          <a:blip r:embed="rId3"/>
          <a:srcRect l="33746" t="22933" r="33169" b="5529"/>
          <a:stretch/>
        </p:blipFill>
        <p:spPr>
          <a:xfrm>
            <a:off x="6435969" y="1111347"/>
            <a:ext cx="5542671" cy="5570807"/>
          </a:xfrm>
          <a:prstGeom prst="rect">
            <a:avLst/>
          </a:prstGeom>
        </p:spPr>
      </p:pic>
    </p:spTree>
    <p:extLst>
      <p:ext uri="{BB962C8B-B14F-4D97-AF65-F5344CB8AC3E}">
        <p14:creationId xmlns:p14="http://schemas.microsoft.com/office/powerpoint/2010/main" val="32608040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4572" y="-127244"/>
            <a:ext cx="11802794" cy="1325563"/>
          </a:xfrm>
        </p:spPr>
        <p:txBody>
          <a:bodyPr>
            <a:noAutofit/>
          </a:bodyPr>
          <a:lstStyle/>
          <a:p>
            <a:pPr algn="ctr"/>
            <a:r>
              <a:rPr lang="en-GB" sz="4800" u="sng" dirty="0" smtClean="0">
                <a:latin typeface="Sassoon Penpals" panose="02000400000000000000" pitchFamily="50" charset="0"/>
              </a:rPr>
              <a:t>Describing Materials</a:t>
            </a:r>
            <a:endParaRPr lang="en-GB" sz="4800" u="sng" dirty="0">
              <a:latin typeface="Sassoon Penpals" panose="02000400000000000000" pitchFamily="50" charset="0"/>
            </a:endParaRPr>
          </a:p>
        </p:txBody>
      </p:sp>
      <p:pic>
        <p:nvPicPr>
          <p:cNvPr id="4" name="Picture 3"/>
          <p:cNvPicPr>
            <a:picLocks noChangeAspect="1"/>
          </p:cNvPicPr>
          <p:nvPr/>
        </p:nvPicPr>
        <p:blipFill rotWithShape="1">
          <a:blip r:embed="rId2"/>
          <a:srcRect l="34472" t="15090" r="34104" b="16518"/>
          <a:stretch/>
        </p:blipFill>
        <p:spPr>
          <a:xfrm>
            <a:off x="1058091" y="875211"/>
            <a:ext cx="10123715" cy="5721532"/>
          </a:xfrm>
          <a:prstGeom prst="rect">
            <a:avLst/>
          </a:prstGeom>
        </p:spPr>
      </p:pic>
    </p:spTree>
    <p:extLst>
      <p:ext uri="{BB962C8B-B14F-4D97-AF65-F5344CB8AC3E}">
        <p14:creationId xmlns:p14="http://schemas.microsoft.com/office/powerpoint/2010/main" val="15637377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4572" y="-127244"/>
            <a:ext cx="11802794" cy="1325563"/>
          </a:xfrm>
        </p:spPr>
        <p:txBody>
          <a:bodyPr>
            <a:noAutofit/>
          </a:bodyPr>
          <a:lstStyle/>
          <a:p>
            <a:pPr algn="ctr"/>
            <a:r>
              <a:rPr lang="en-GB" sz="4800" u="sng" dirty="0" smtClean="0">
                <a:latin typeface="Sassoon Penpals" panose="02000400000000000000" pitchFamily="50" charset="0"/>
              </a:rPr>
              <a:t>Grouping Materials</a:t>
            </a:r>
            <a:endParaRPr lang="en-GB" sz="4800" u="sng" dirty="0">
              <a:latin typeface="Sassoon Penpals" panose="02000400000000000000" pitchFamily="50" charset="0"/>
            </a:endParaRPr>
          </a:p>
        </p:txBody>
      </p:sp>
      <p:pic>
        <p:nvPicPr>
          <p:cNvPr id="3" name="Picture 2"/>
          <p:cNvPicPr>
            <a:picLocks noChangeAspect="1"/>
          </p:cNvPicPr>
          <p:nvPr/>
        </p:nvPicPr>
        <p:blipFill rotWithShape="1">
          <a:blip r:embed="rId2"/>
          <a:srcRect l="10477" t="17232" r="10912" b="5625"/>
          <a:stretch/>
        </p:blipFill>
        <p:spPr>
          <a:xfrm>
            <a:off x="352697" y="888274"/>
            <a:ext cx="11534503" cy="5865223"/>
          </a:xfrm>
          <a:prstGeom prst="rect">
            <a:avLst/>
          </a:prstGeom>
        </p:spPr>
      </p:pic>
      <p:pic>
        <p:nvPicPr>
          <p:cNvPr id="5" name="Picture 4"/>
          <p:cNvPicPr>
            <a:picLocks noChangeAspect="1"/>
          </p:cNvPicPr>
          <p:nvPr/>
        </p:nvPicPr>
        <p:blipFill rotWithShape="1">
          <a:blip r:embed="rId3"/>
          <a:srcRect l="10949" t="41913" r="68307" b="46600"/>
          <a:stretch/>
        </p:blipFill>
        <p:spPr>
          <a:xfrm>
            <a:off x="10371908" y="60475"/>
            <a:ext cx="1149531" cy="640080"/>
          </a:xfrm>
          <a:prstGeom prst="rect">
            <a:avLst/>
          </a:prstGeom>
        </p:spPr>
      </p:pic>
      <p:pic>
        <p:nvPicPr>
          <p:cNvPr id="6" name="Picture 5"/>
          <p:cNvPicPr>
            <a:picLocks noChangeAspect="1"/>
          </p:cNvPicPr>
          <p:nvPr/>
        </p:nvPicPr>
        <p:blipFill rotWithShape="1">
          <a:blip r:embed="rId3"/>
          <a:srcRect l="11421" t="64417" r="68307" b="24565"/>
          <a:stretch/>
        </p:blipFill>
        <p:spPr>
          <a:xfrm>
            <a:off x="352697" y="86601"/>
            <a:ext cx="1123405" cy="613954"/>
          </a:xfrm>
          <a:prstGeom prst="rect">
            <a:avLst/>
          </a:prstGeom>
        </p:spPr>
      </p:pic>
    </p:spTree>
    <p:extLst>
      <p:ext uri="{BB962C8B-B14F-4D97-AF65-F5344CB8AC3E}">
        <p14:creationId xmlns:p14="http://schemas.microsoft.com/office/powerpoint/2010/main" val="762266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74765" y="-446113"/>
            <a:ext cx="10975144" cy="2387600"/>
          </a:xfrm>
        </p:spPr>
        <p:txBody>
          <a:bodyPr>
            <a:noAutofit/>
          </a:bodyPr>
          <a:lstStyle/>
          <a:p>
            <a:r>
              <a:rPr lang="en-GB" sz="5400" u="sng" dirty="0" smtClean="0">
                <a:latin typeface="Sassoon Penpals" panose="02000400000000000000" pitchFamily="50" charset="0"/>
              </a:rPr>
              <a:t>Intrepid Explorers</a:t>
            </a:r>
            <a:br>
              <a:rPr lang="en-GB" sz="5400" u="sng" dirty="0" smtClean="0">
                <a:latin typeface="Sassoon Penpals" panose="02000400000000000000" pitchFamily="50" charset="0"/>
              </a:rPr>
            </a:br>
            <a:r>
              <a:rPr lang="en-GB" sz="2800" dirty="0" smtClean="0">
                <a:latin typeface="Sassoon Penpals" panose="02000400000000000000" pitchFamily="50" charset="0"/>
              </a:rPr>
              <a:t>You are about to set off on an exciting adventure to Canada or Kenya. What would you need to pack to take with you?</a:t>
            </a:r>
            <a:br>
              <a:rPr lang="en-GB" sz="2800" dirty="0" smtClean="0">
                <a:latin typeface="Sassoon Penpals" panose="02000400000000000000" pitchFamily="50" charset="0"/>
              </a:rPr>
            </a:br>
            <a:r>
              <a:rPr lang="en-GB" sz="2800" dirty="0" smtClean="0">
                <a:latin typeface="Sassoon Penpals" panose="02000400000000000000" pitchFamily="50" charset="0"/>
              </a:rPr>
              <a:t>Example-A pair of binoculars so I can see the animals clearly.</a:t>
            </a:r>
            <a:endParaRPr lang="en-GB" sz="2800" dirty="0">
              <a:latin typeface="Sassoon Penpals" panose="02000400000000000000" pitchFamily="50" charset="0"/>
            </a:endParaRPr>
          </a:p>
        </p:txBody>
      </p:sp>
      <p:pic>
        <p:nvPicPr>
          <p:cNvPr id="5" name="Picture 4"/>
          <p:cNvPicPr>
            <a:picLocks noChangeAspect="1"/>
          </p:cNvPicPr>
          <p:nvPr/>
        </p:nvPicPr>
        <p:blipFill rotWithShape="1">
          <a:blip r:embed="rId2"/>
          <a:srcRect l="33962" t="34987" r="33277" b="11680"/>
          <a:stretch/>
        </p:blipFill>
        <p:spPr>
          <a:xfrm>
            <a:off x="225083" y="1966180"/>
            <a:ext cx="5739619" cy="4715974"/>
          </a:xfrm>
          <a:prstGeom prst="rect">
            <a:avLst/>
          </a:prstGeom>
        </p:spPr>
      </p:pic>
      <p:pic>
        <p:nvPicPr>
          <p:cNvPr id="9" name="Picture 8"/>
          <p:cNvPicPr>
            <a:picLocks noChangeAspect="1"/>
          </p:cNvPicPr>
          <p:nvPr/>
        </p:nvPicPr>
        <p:blipFill>
          <a:blip r:embed="rId3"/>
          <a:stretch>
            <a:fillRect/>
          </a:stretch>
        </p:blipFill>
        <p:spPr>
          <a:xfrm>
            <a:off x="9311200" y="1864042"/>
            <a:ext cx="2038350" cy="1666875"/>
          </a:xfrm>
          <a:prstGeom prst="rect">
            <a:avLst/>
          </a:prstGeom>
        </p:spPr>
      </p:pic>
      <p:pic>
        <p:nvPicPr>
          <p:cNvPr id="10" name="Picture 9"/>
          <p:cNvPicPr>
            <a:picLocks noChangeAspect="1"/>
          </p:cNvPicPr>
          <p:nvPr/>
        </p:nvPicPr>
        <p:blipFill>
          <a:blip r:embed="rId4"/>
          <a:stretch>
            <a:fillRect/>
          </a:stretch>
        </p:blipFill>
        <p:spPr>
          <a:xfrm>
            <a:off x="6491727" y="4622190"/>
            <a:ext cx="2066046" cy="1666875"/>
          </a:xfrm>
          <a:prstGeom prst="rect">
            <a:avLst/>
          </a:prstGeom>
        </p:spPr>
      </p:pic>
      <p:pic>
        <p:nvPicPr>
          <p:cNvPr id="11" name="Picture 10"/>
          <p:cNvPicPr>
            <a:picLocks noChangeAspect="1"/>
          </p:cNvPicPr>
          <p:nvPr/>
        </p:nvPicPr>
        <p:blipFill>
          <a:blip r:embed="rId5"/>
          <a:stretch>
            <a:fillRect/>
          </a:stretch>
        </p:blipFill>
        <p:spPr>
          <a:xfrm>
            <a:off x="6810668" y="1966180"/>
            <a:ext cx="1876425" cy="2071248"/>
          </a:xfrm>
          <a:prstGeom prst="rect">
            <a:avLst/>
          </a:prstGeom>
        </p:spPr>
      </p:pic>
      <p:pic>
        <p:nvPicPr>
          <p:cNvPr id="12" name="Picture 11"/>
          <p:cNvPicPr>
            <a:picLocks noChangeAspect="1"/>
          </p:cNvPicPr>
          <p:nvPr/>
        </p:nvPicPr>
        <p:blipFill>
          <a:blip r:embed="rId6"/>
          <a:stretch>
            <a:fillRect/>
          </a:stretch>
        </p:blipFill>
        <p:spPr>
          <a:xfrm>
            <a:off x="8903237" y="4178104"/>
            <a:ext cx="2857500" cy="1600200"/>
          </a:xfrm>
          <a:prstGeom prst="rect">
            <a:avLst/>
          </a:prstGeom>
        </p:spPr>
      </p:pic>
      <p:pic>
        <p:nvPicPr>
          <p:cNvPr id="13" name="Picture 12"/>
          <p:cNvPicPr>
            <a:picLocks noChangeAspect="1"/>
          </p:cNvPicPr>
          <p:nvPr/>
        </p:nvPicPr>
        <p:blipFill>
          <a:blip r:embed="rId7"/>
          <a:stretch>
            <a:fillRect/>
          </a:stretch>
        </p:blipFill>
        <p:spPr>
          <a:xfrm>
            <a:off x="225083" y="174398"/>
            <a:ext cx="1533379" cy="1443387"/>
          </a:xfrm>
          <a:prstGeom prst="rect">
            <a:avLst/>
          </a:prstGeom>
        </p:spPr>
      </p:pic>
    </p:spTree>
    <p:extLst>
      <p:ext uri="{BB962C8B-B14F-4D97-AF65-F5344CB8AC3E}">
        <p14:creationId xmlns:p14="http://schemas.microsoft.com/office/powerpoint/2010/main" val="196872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61889" y="-162598"/>
            <a:ext cx="10975144" cy="2387600"/>
          </a:xfrm>
        </p:spPr>
        <p:txBody>
          <a:bodyPr>
            <a:noAutofit/>
          </a:bodyPr>
          <a:lstStyle/>
          <a:p>
            <a:r>
              <a:rPr lang="en-GB" sz="5400" u="sng" dirty="0" smtClean="0">
                <a:latin typeface="Sassoon Penpals" panose="02000400000000000000" pitchFamily="50" charset="0"/>
              </a:rPr>
              <a:t>Find out about a famous ‘Intrepid Explorer’ from history’</a:t>
            </a:r>
            <a:br>
              <a:rPr lang="en-GB" sz="5400" u="sng" dirty="0" smtClean="0">
                <a:latin typeface="Sassoon Penpals" panose="02000400000000000000" pitchFamily="50" charset="0"/>
              </a:rPr>
            </a:br>
            <a:endParaRPr lang="en-GB" sz="2000" dirty="0">
              <a:latin typeface="Sassoon Penpals" panose="02000400000000000000" pitchFamily="50" charset="0"/>
            </a:endParaRPr>
          </a:p>
        </p:txBody>
      </p:sp>
      <p:pic>
        <p:nvPicPr>
          <p:cNvPr id="3" name="Picture 2"/>
          <p:cNvPicPr>
            <a:picLocks noChangeAspect="1"/>
          </p:cNvPicPr>
          <p:nvPr/>
        </p:nvPicPr>
        <p:blipFill rotWithShape="1">
          <a:blip r:embed="rId2"/>
          <a:srcRect l="30383" t="20961" r="17073" b="14231"/>
          <a:stretch/>
        </p:blipFill>
        <p:spPr>
          <a:xfrm>
            <a:off x="675250" y="1943648"/>
            <a:ext cx="4848478" cy="4457152"/>
          </a:xfrm>
          <a:prstGeom prst="rect">
            <a:avLst/>
          </a:prstGeom>
        </p:spPr>
      </p:pic>
      <p:pic>
        <p:nvPicPr>
          <p:cNvPr id="4" name="Picture 3"/>
          <p:cNvPicPr>
            <a:picLocks noChangeAspect="1"/>
          </p:cNvPicPr>
          <p:nvPr/>
        </p:nvPicPr>
        <p:blipFill>
          <a:blip r:embed="rId3"/>
          <a:stretch>
            <a:fillRect/>
          </a:stretch>
        </p:blipFill>
        <p:spPr>
          <a:xfrm>
            <a:off x="6224512" y="1956712"/>
            <a:ext cx="5013138" cy="4561654"/>
          </a:xfrm>
          <a:prstGeom prst="rect">
            <a:avLst/>
          </a:prstGeom>
        </p:spPr>
      </p:pic>
      <p:sp>
        <p:nvSpPr>
          <p:cNvPr id="6" name="TextBox 5"/>
          <p:cNvSpPr txBox="1"/>
          <p:nvPr/>
        </p:nvSpPr>
        <p:spPr>
          <a:xfrm>
            <a:off x="6946840" y="2096606"/>
            <a:ext cx="3801041" cy="584775"/>
          </a:xfrm>
          <a:prstGeom prst="rect">
            <a:avLst/>
          </a:prstGeom>
          <a:noFill/>
        </p:spPr>
        <p:txBody>
          <a:bodyPr wrap="none" rtlCol="0">
            <a:spAutoFit/>
          </a:bodyPr>
          <a:lstStyle/>
          <a:p>
            <a:pPr algn="ctr"/>
            <a:r>
              <a:rPr lang="en-GB" sz="3200" b="1" dirty="0" smtClean="0">
                <a:latin typeface="Sassoon Penpals" panose="02000400000000000000" pitchFamily="50" charset="0"/>
              </a:rPr>
              <a:t>Who Was Captain Scott?</a:t>
            </a:r>
            <a:endParaRPr lang="en-GB" sz="3200" b="1" dirty="0">
              <a:latin typeface="Sassoon Penpals" panose="02000400000000000000" pitchFamily="50" charset="0"/>
            </a:endParaRPr>
          </a:p>
        </p:txBody>
      </p:sp>
    </p:spTree>
    <p:extLst>
      <p:ext uri="{BB962C8B-B14F-4D97-AF65-F5344CB8AC3E}">
        <p14:creationId xmlns:p14="http://schemas.microsoft.com/office/powerpoint/2010/main" val="3871231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1085" y="362559"/>
            <a:ext cx="11414761" cy="1325563"/>
          </a:xfrm>
        </p:spPr>
        <p:txBody>
          <a:bodyPr>
            <a:normAutofit fontScale="90000"/>
          </a:bodyPr>
          <a:lstStyle/>
          <a:p>
            <a:pPr algn="ctr"/>
            <a:r>
              <a:rPr lang="en-GB" dirty="0" smtClean="0">
                <a:latin typeface="Sassoon Penpals" panose="02000400000000000000" pitchFamily="50" charset="0"/>
              </a:rPr>
              <a:t/>
            </a:r>
            <a:br>
              <a:rPr lang="en-GB" dirty="0" smtClean="0">
                <a:latin typeface="Sassoon Penpals" panose="02000400000000000000" pitchFamily="50" charset="0"/>
              </a:rPr>
            </a:br>
            <a:r>
              <a:rPr lang="en-GB" dirty="0" smtClean="0">
                <a:latin typeface="Sassoon Penpals" panose="02000400000000000000" pitchFamily="50" charset="0"/>
              </a:rPr>
              <a:t>Can you name the Continents and Oceans of the world?</a:t>
            </a:r>
            <a:br>
              <a:rPr lang="en-GB" dirty="0" smtClean="0">
                <a:latin typeface="Sassoon Penpals" panose="02000400000000000000" pitchFamily="50" charset="0"/>
              </a:rPr>
            </a:br>
            <a:r>
              <a:rPr lang="en-GB" dirty="0" smtClean="0">
                <a:latin typeface="Sassoon Penpals" panose="02000400000000000000" pitchFamily="50" charset="0"/>
              </a:rPr>
              <a:t>Where is Canada and Kenya?</a:t>
            </a:r>
            <a:br>
              <a:rPr lang="en-GB" dirty="0" smtClean="0">
                <a:latin typeface="Sassoon Penpals" panose="02000400000000000000" pitchFamily="50" charset="0"/>
              </a:rPr>
            </a:br>
            <a:r>
              <a:rPr lang="en-GB" dirty="0" smtClean="0">
                <a:latin typeface="Sassoon Penpals" panose="02000400000000000000" pitchFamily="50" charset="0"/>
              </a:rPr>
              <a:t/>
            </a:r>
            <a:br>
              <a:rPr lang="en-GB" dirty="0" smtClean="0">
                <a:latin typeface="Sassoon Penpals" panose="02000400000000000000" pitchFamily="50" charset="0"/>
              </a:rPr>
            </a:br>
            <a:endParaRPr lang="en-GB" dirty="0">
              <a:latin typeface="Sassoon Penpals" panose="02000400000000000000" pitchFamily="50" charset="0"/>
            </a:endParaRPr>
          </a:p>
        </p:txBody>
      </p:sp>
      <p:pic>
        <p:nvPicPr>
          <p:cNvPr id="4" name="Content Placeholder 3"/>
          <p:cNvPicPr>
            <a:picLocks noGrp="1" noChangeAspect="1"/>
          </p:cNvPicPr>
          <p:nvPr>
            <p:ph idx="1"/>
          </p:nvPr>
        </p:nvPicPr>
        <p:blipFill rotWithShape="1">
          <a:blip r:embed="rId2"/>
          <a:srcRect l="16131" t="10742" r="15889" b="6494"/>
          <a:stretch/>
        </p:blipFill>
        <p:spPr>
          <a:xfrm>
            <a:off x="191085" y="1294228"/>
            <a:ext cx="11794589" cy="5465298"/>
          </a:xfrm>
          <a:prstGeom prst="rect">
            <a:avLst/>
          </a:prstGeom>
        </p:spPr>
      </p:pic>
    </p:spTree>
    <p:extLst>
      <p:ext uri="{BB962C8B-B14F-4D97-AF65-F5344CB8AC3E}">
        <p14:creationId xmlns:p14="http://schemas.microsoft.com/office/powerpoint/2010/main" val="2640731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1085" y="362559"/>
            <a:ext cx="11414761" cy="1325563"/>
          </a:xfrm>
        </p:spPr>
        <p:txBody>
          <a:bodyPr>
            <a:normAutofit fontScale="90000"/>
          </a:bodyPr>
          <a:lstStyle/>
          <a:p>
            <a:pPr algn="ctr"/>
            <a:r>
              <a:rPr lang="en-GB" dirty="0" smtClean="0">
                <a:latin typeface="Sassoon Penpals" panose="02000400000000000000" pitchFamily="50" charset="0"/>
              </a:rPr>
              <a:t/>
            </a:r>
            <a:br>
              <a:rPr lang="en-GB" dirty="0" smtClean="0">
                <a:latin typeface="Sassoon Penpals" panose="02000400000000000000" pitchFamily="50" charset="0"/>
              </a:rPr>
            </a:br>
            <a:r>
              <a:rPr lang="en-GB" sz="3100" dirty="0" smtClean="0">
                <a:latin typeface="Sassoon Penpals" panose="02000400000000000000" pitchFamily="50" charset="0"/>
              </a:rPr>
              <a:t>Produce your own Canada or Kenya fact file. Use the internet, books and other sources to help with your research. Here are some ideas of what could be included and how you could set your fact file out</a:t>
            </a:r>
            <a:r>
              <a:rPr lang="en-GB" dirty="0" smtClean="0">
                <a:latin typeface="Sassoon Penpals" panose="02000400000000000000" pitchFamily="50" charset="0"/>
              </a:rPr>
              <a:t>.</a:t>
            </a:r>
            <a:br>
              <a:rPr lang="en-GB" dirty="0" smtClean="0">
                <a:latin typeface="Sassoon Penpals" panose="02000400000000000000" pitchFamily="50" charset="0"/>
              </a:rPr>
            </a:br>
            <a:r>
              <a:rPr lang="en-GB" dirty="0" smtClean="0">
                <a:latin typeface="Sassoon Penpals" panose="02000400000000000000" pitchFamily="50" charset="0"/>
              </a:rPr>
              <a:t/>
            </a:r>
            <a:br>
              <a:rPr lang="en-GB" dirty="0" smtClean="0">
                <a:latin typeface="Sassoon Penpals" panose="02000400000000000000" pitchFamily="50" charset="0"/>
              </a:rPr>
            </a:br>
            <a:r>
              <a:rPr lang="en-GB" dirty="0" smtClean="0">
                <a:latin typeface="Sassoon Penpals" panose="02000400000000000000" pitchFamily="50" charset="0"/>
              </a:rPr>
              <a:t>T</a:t>
            </a:r>
            <a:endParaRPr lang="en-GB" dirty="0">
              <a:latin typeface="Sassoon Penpals" panose="02000400000000000000" pitchFamily="50" charset="0"/>
            </a:endParaRPr>
          </a:p>
        </p:txBody>
      </p:sp>
      <p:pic>
        <p:nvPicPr>
          <p:cNvPr id="6" name="Picture 5"/>
          <p:cNvPicPr>
            <a:picLocks noChangeAspect="1"/>
          </p:cNvPicPr>
          <p:nvPr/>
        </p:nvPicPr>
        <p:blipFill rotWithShape="1">
          <a:blip r:embed="rId2"/>
          <a:srcRect l="33637" t="11971" r="33818" b="12259"/>
          <a:stretch/>
        </p:blipFill>
        <p:spPr>
          <a:xfrm>
            <a:off x="3201571" y="1533378"/>
            <a:ext cx="5056164" cy="5113606"/>
          </a:xfrm>
          <a:prstGeom prst="rect">
            <a:avLst/>
          </a:prstGeom>
        </p:spPr>
      </p:pic>
      <p:sp>
        <p:nvSpPr>
          <p:cNvPr id="7" name="TextBox 6"/>
          <p:cNvSpPr txBox="1"/>
          <p:nvPr/>
        </p:nvSpPr>
        <p:spPr>
          <a:xfrm>
            <a:off x="1166608" y="1515802"/>
            <a:ext cx="898003" cy="707886"/>
          </a:xfrm>
          <a:prstGeom prst="rect">
            <a:avLst/>
          </a:prstGeom>
          <a:noFill/>
        </p:spPr>
        <p:txBody>
          <a:bodyPr wrap="none" rtlCol="0">
            <a:spAutoFit/>
          </a:bodyPr>
          <a:lstStyle/>
          <a:p>
            <a:r>
              <a:rPr lang="en-GB" sz="4000" dirty="0" smtClean="0">
                <a:latin typeface="Sassoon Penpals" panose="02000400000000000000" pitchFamily="50" charset="0"/>
              </a:rPr>
              <a:t>Title</a:t>
            </a:r>
            <a:endParaRPr lang="en-GB" sz="4000" dirty="0">
              <a:latin typeface="Sassoon Penpals" panose="02000400000000000000" pitchFamily="50" charset="0"/>
            </a:endParaRPr>
          </a:p>
        </p:txBody>
      </p:sp>
      <p:sp>
        <p:nvSpPr>
          <p:cNvPr id="8" name="Right Arrow 7"/>
          <p:cNvSpPr/>
          <p:nvPr/>
        </p:nvSpPr>
        <p:spPr>
          <a:xfrm>
            <a:off x="2262535" y="1643403"/>
            <a:ext cx="1026942" cy="40796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59036" y="2840758"/>
            <a:ext cx="2571538" cy="707886"/>
          </a:xfrm>
          <a:prstGeom prst="rect">
            <a:avLst/>
          </a:prstGeom>
          <a:noFill/>
        </p:spPr>
        <p:txBody>
          <a:bodyPr wrap="none" rtlCol="0">
            <a:spAutoFit/>
          </a:bodyPr>
          <a:lstStyle/>
          <a:p>
            <a:r>
              <a:rPr lang="en-GB" sz="4000" dirty="0" smtClean="0">
                <a:latin typeface="Sassoon Penpals" panose="02000400000000000000" pitchFamily="50" charset="0"/>
              </a:rPr>
              <a:t>Weather Facts</a:t>
            </a:r>
            <a:endParaRPr lang="en-GB" sz="4000" dirty="0">
              <a:latin typeface="Sassoon Penpals" panose="02000400000000000000" pitchFamily="50" charset="0"/>
            </a:endParaRPr>
          </a:p>
        </p:txBody>
      </p:sp>
      <p:pic>
        <p:nvPicPr>
          <p:cNvPr id="10" name="Picture 9"/>
          <p:cNvPicPr>
            <a:picLocks noChangeAspect="1"/>
          </p:cNvPicPr>
          <p:nvPr/>
        </p:nvPicPr>
        <p:blipFill>
          <a:blip r:embed="rId3"/>
          <a:stretch>
            <a:fillRect/>
          </a:stretch>
        </p:blipFill>
        <p:spPr>
          <a:xfrm rot="20413041">
            <a:off x="2846999" y="2755269"/>
            <a:ext cx="1153558" cy="445047"/>
          </a:xfrm>
          <a:prstGeom prst="rect">
            <a:avLst/>
          </a:prstGeom>
        </p:spPr>
      </p:pic>
      <p:sp>
        <p:nvSpPr>
          <p:cNvPr id="11" name="TextBox 10"/>
          <p:cNvSpPr txBox="1"/>
          <p:nvPr/>
        </p:nvSpPr>
        <p:spPr>
          <a:xfrm>
            <a:off x="9073662" y="3058140"/>
            <a:ext cx="1633781" cy="707886"/>
          </a:xfrm>
          <a:prstGeom prst="rect">
            <a:avLst/>
          </a:prstGeom>
          <a:noFill/>
        </p:spPr>
        <p:txBody>
          <a:bodyPr wrap="none" rtlCol="0">
            <a:spAutoFit/>
          </a:bodyPr>
          <a:lstStyle/>
          <a:p>
            <a:r>
              <a:rPr lang="en-GB" sz="4000" dirty="0" smtClean="0">
                <a:latin typeface="Sassoon Penpals" panose="02000400000000000000" pitchFamily="50" charset="0"/>
              </a:rPr>
              <a:t>The Flag</a:t>
            </a:r>
            <a:endParaRPr lang="en-GB" sz="4000" dirty="0">
              <a:latin typeface="Sassoon Penpals" panose="02000400000000000000" pitchFamily="50" charset="0"/>
            </a:endParaRPr>
          </a:p>
        </p:txBody>
      </p:sp>
      <p:pic>
        <p:nvPicPr>
          <p:cNvPr id="12" name="Picture 11"/>
          <p:cNvPicPr>
            <a:picLocks noChangeAspect="1"/>
          </p:cNvPicPr>
          <p:nvPr/>
        </p:nvPicPr>
        <p:blipFill>
          <a:blip r:embed="rId3"/>
          <a:stretch>
            <a:fillRect/>
          </a:stretch>
        </p:blipFill>
        <p:spPr>
          <a:xfrm rot="12894067">
            <a:off x="8410328" y="2410455"/>
            <a:ext cx="1048603" cy="445047"/>
          </a:xfrm>
          <a:prstGeom prst="rect">
            <a:avLst/>
          </a:prstGeom>
        </p:spPr>
      </p:pic>
      <p:sp>
        <p:nvSpPr>
          <p:cNvPr id="13" name="TextBox 12"/>
          <p:cNvSpPr txBox="1"/>
          <p:nvPr/>
        </p:nvSpPr>
        <p:spPr>
          <a:xfrm>
            <a:off x="8432885" y="4912121"/>
            <a:ext cx="3799438" cy="1815882"/>
          </a:xfrm>
          <a:prstGeom prst="rect">
            <a:avLst/>
          </a:prstGeom>
          <a:noFill/>
        </p:spPr>
        <p:txBody>
          <a:bodyPr wrap="none" rtlCol="0">
            <a:spAutoFit/>
          </a:bodyPr>
          <a:lstStyle/>
          <a:p>
            <a:pPr marL="457200" indent="-457200">
              <a:buFont typeface="Arial" panose="020B0604020202020204" pitchFamily="34" charset="0"/>
              <a:buChar char="•"/>
            </a:pPr>
            <a:r>
              <a:rPr lang="en-GB" sz="2800" dirty="0" smtClean="0">
                <a:latin typeface="Sassoon Penpals" panose="02000400000000000000" pitchFamily="50" charset="0"/>
              </a:rPr>
              <a:t>Animals you will find there</a:t>
            </a:r>
          </a:p>
          <a:p>
            <a:pPr marL="457200" indent="-457200">
              <a:buFont typeface="Arial" panose="020B0604020202020204" pitchFamily="34" charset="0"/>
              <a:buChar char="•"/>
            </a:pPr>
            <a:r>
              <a:rPr lang="en-GB" sz="2800" dirty="0" smtClean="0">
                <a:latin typeface="Sassoon Penpals" panose="02000400000000000000" pitchFamily="50" charset="0"/>
              </a:rPr>
              <a:t>Capital city</a:t>
            </a:r>
          </a:p>
          <a:p>
            <a:pPr marL="457200" indent="-457200">
              <a:buFont typeface="Arial" panose="020B0604020202020204" pitchFamily="34" charset="0"/>
              <a:buChar char="•"/>
            </a:pPr>
            <a:r>
              <a:rPr lang="en-GB" sz="2800" dirty="0" smtClean="0">
                <a:latin typeface="Sassoon Penpals" panose="02000400000000000000" pitchFamily="50" charset="0"/>
              </a:rPr>
              <a:t>Currency</a:t>
            </a:r>
          </a:p>
          <a:p>
            <a:pPr marL="457200" indent="-457200">
              <a:buFont typeface="Arial" panose="020B0604020202020204" pitchFamily="34" charset="0"/>
              <a:buChar char="•"/>
            </a:pPr>
            <a:r>
              <a:rPr lang="en-GB" sz="2800" dirty="0" smtClean="0">
                <a:latin typeface="Sassoon Penpals" panose="02000400000000000000" pitchFamily="50" charset="0"/>
              </a:rPr>
              <a:t>Landmarks</a:t>
            </a:r>
            <a:endParaRPr lang="en-GB" sz="2800" dirty="0">
              <a:latin typeface="Sassoon Penpals" panose="02000400000000000000" pitchFamily="50" charset="0"/>
            </a:endParaRPr>
          </a:p>
        </p:txBody>
      </p:sp>
      <p:pic>
        <p:nvPicPr>
          <p:cNvPr id="14" name="Picture 13"/>
          <p:cNvPicPr>
            <a:picLocks noChangeAspect="1"/>
          </p:cNvPicPr>
          <p:nvPr/>
        </p:nvPicPr>
        <p:blipFill>
          <a:blip r:embed="rId4"/>
          <a:stretch>
            <a:fillRect/>
          </a:stretch>
        </p:blipFill>
        <p:spPr>
          <a:xfrm>
            <a:off x="7255548" y="5237913"/>
            <a:ext cx="1121761" cy="975445"/>
          </a:xfrm>
          <a:prstGeom prst="rect">
            <a:avLst/>
          </a:prstGeom>
        </p:spPr>
      </p:pic>
      <p:sp>
        <p:nvSpPr>
          <p:cNvPr id="15" name="TextBox 14"/>
          <p:cNvSpPr txBox="1"/>
          <p:nvPr/>
        </p:nvSpPr>
        <p:spPr>
          <a:xfrm>
            <a:off x="9495761" y="4048582"/>
            <a:ext cx="2696239" cy="584775"/>
          </a:xfrm>
          <a:prstGeom prst="rect">
            <a:avLst/>
          </a:prstGeom>
          <a:noFill/>
        </p:spPr>
        <p:txBody>
          <a:bodyPr wrap="square" rtlCol="0">
            <a:spAutoFit/>
          </a:bodyPr>
          <a:lstStyle/>
          <a:p>
            <a:r>
              <a:rPr lang="en-GB" sz="3200" dirty="0" smtClean="0">
                <a:latin typeface="Sassoon Penpals" panose="02000400000000000000" pitchFamily="50" charset="0"/>
              </a:rPr>
              <a:t>Language spoken</a:t>
            </a:r>
            <a:endParaRPr lang="en-GB" sz="3200" dirty="0">
              <a:latin typeface="Sassoon Penpals" panose="02000400000000000000" pitchFamily="50" charset="0"/>
            </a:endParaRPr>
          </a:p>
        </p:txBody>
      </p:sp>
      <p:pic>
        <p:nvPicPr>
          <p:cNvPr id="17" name="Picture 16"/>
          <p:cNvPicPr>
            <a:picLocks noChangeAspect="1"/>
          </p:cNvPicPr>
          <p:nvPr/>
        </p:nvPicPr>
        <p:blipFill>
          <a:blip r:embed="rId4"/>
          <a:stretch>
            <a:fillRect/>
          </a:stretch>
        </p:blipFill>
        <p:spPr>
          <a:xfrm rot="18893593">
            <a:off x="8275054" y="3798560"/>
            <a:ext cx="1121761" cy="975445"/>
          </a:xfrm>
          <a:prstGeom prst="rect">
            <a:avLst/>
          </a:prstGeom>
        </p:spPr>
      </p:pic>
      <p:pic>
        <p:nvPicPr>
          <p:cNvPr id="18" name="Picture 17"/>
          <p:cNvPicPr>
            <a:picLocks noChangeAspect="1"/>
          </p:cNvPicPr>
          <p:nvPr/>
        </p:nvPicPr>
        <p:blipFill>
          <a:blip r:embed="rId5"/>
          <a:stretch>
            <a:fillRect/>
          </a:stretch>
        </p:blipFill>
        <p:spPr>
          <a:xfrm>
            <a:off x="9917101" y="950743"/>
            <a:ext cx="1853557" cy="1199749"/>
          </a:xfrm>
          <a:prstGeom prst="rect">
            <a:avLst/>
          </a:prstGeom>
        </p:spPr>
      </p:pic>
      <p:pic>
        <p:nvPicPr>
          <p:cNvPr id="19" name="Picture 18"/>
          <p:cNvPicPr>
            <a:picLocks noChangeAspect="1"/>
          </p:cNvPicPr>
          <p:nvPr/>
        </p:nvPicPr>
        <p:blipFill>
          <a:blip r:embed="rId6"/>
          <a:stretch>
            <a:fillRect/>
          </a:stretch>
        </p:blipFill>
        <p:spPr>
          <a:xfrm>
            <a:off x="191085" y="5175437"/>
            <a:ext cx="1902943" cy="1381582"/>
          </a:xfrm>
          <a:prstGeom prst="rect">
            <a:avLst/>
          </a:prstGeom>
        </p:spPr>
      </p:pic>
    </p:spTree>
    <p:extLst>
      <p:ext uri="{BB962C8B-B14F-4D97-AF65-F5344CB8AC3E}">
        <p14:creationId xmlns:p14="http://schemas.microsoft.com/office/powerpoint/2010/main" val="3528600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1085" y="362560"/>
            <a:ext cx="11414761" cy="995430"/>
          </a:xfrm>
        </p:spPr>
        <p:txBody>
          <a:bodyPr>
            <a:normAutofit fontScale="90000"/>
          </a:bodyPr>
          <a:lstStyle/>
          <a:p>
            <a:pPr algn="ctr"/>
            <a:r>
              <a:rPr lang="en-GB" dirty="0" smtClean="0">
                <a:latin typeface="Sassoon Penpals" panose="02000400000000000000" pitchFamily="50" charset="0"/>
              </a:rPr>
              <a:t/>
            </a:r>
            <a:br>
              <a:rPr lang="en-GB" dirty="0" smtClean="0">
                <a:latin typeface="Sassoon Penpals" panose="02000400000000000000" pitchFamily="50" charset="0"/>
              </a:rPr>
            </a:br>
            <a:r>
              <a:rPr lang="en-GB" u="sng" dirty="0" smtClean="0">
                <a:latin typeface="Sassoon Penpals" panose="02000400000000000000" pitchFamily="50" charset="0"/>
              </a:rPr>
              <a:t>Produce a Kenyan Safari piece of artwork. </a:t>
            </a:r>
            <a:r>
              <a:rPr lang="en-GB" dirty="0" smtClean="0">
                <a:latin typeface="Sassoon Penpals" panose="02000400000000000000" pitchFamily="50" charset="0"/>
              </a:rPr>
              <a:t/>
            </a:r>
            <a:br>
              <a:rPr lang="en-GB" dirty="0" smtClean="0">
                <a:latin typeface="Sassoon Penpals" panose="02000400000000000000" pitchFamily="50" charset="0"/>
              </a:rPr>
            </a:br>
            <a:r>
              <a:rPr lang="en-GB" dirty="0" smtClean="0">
                <a:latin typeface="Sassoon Penpals" panose="02000400000000000000" pitchFamily="50" charset="0"/>
              </a:rPr>
              <a:t/>
            </a:r>
            <a:br>
              <a:rPr lang="en-GB" dirty="0" smtClean="0">
                <a:latin typeface="Sassoon Penpals" panose="02000400000000000000" pitchFamily="50" charset="0"/>
              </a:rPr>
            </a:br>
            <a:endParaRPr lang="en-GB" dirty="0">
              <a:latin typeface="Sassoon Penpals" panose="02000400000000000000" pitchFamily="50" charset="0"/>
            </a:endParaRPr>
          </a:p>
        </p:txBody>
      </p:sp>
      <p:pic>
        <p:nvPicPr>
          <p:cNvPr id="3" name="Picture 2"/>
          <p:cNvPicPr>
            <a:picLocks noChangeAspect="1"/>
          </p:cNvPicPr>
          <p:nvPr/>
        </p:nvPicPr>
        <p:blipFill rotWithShape="1">
          <a:blip r:embed="rId2"/>
          <a:srcRect b="30862"/>
          <a:stretch/>
        </p:blipFill>
        <p:spPr>
          <a:xfrm>
            <a:off x="506435" y="985760"/>
            <a:ext cx="3587263" cy="4036406"/>
          </a:xfrm>
          <a:prstGeom prst="rect">
            <a:avLst/>
          </a:prstGeom>
        </p:spPr>
      </p:pic>
      <p:pic>
        <p:nvPicPr>
          <p:cNvPr id="5" name="Picture 4"/>
          <p:cNvPicPr>
            <a:picLocks noChangeAspect="1"/>
          </p:cNvPicPr>
          <p:nvPr/>
        </p:nvPicPr>
        <p:blipFill>
          <a:blip r:embed="rId3"/>
          <a:stretch>
            <a:fillRect/>
          </a:stretch>
        </p:blipFill>
        <p:spPr>
          <a:xfrm>
            <a:off x="4503857" y="985760"/>
            <a:ext cx="3581401" cy="4036406"/>
          </a:xfrm>
          <a:prstGeom prst="rect">
            <a:avLst/>
          </a:prstGeom>
        </p:spPr>
      </p:pic>
      <p:pic>
        <p:nvPicPr>
          <p:cNvPr id="16" name="Picture 15"/>
          <p:cNvPicPr>
            <a:picLocks noChangeAspect="1"/>
          </p:cNvPicPr>
          <p:nvPr/>
        </p:nvPicPr>
        <p:blipFill>
          <a:blip r:embed="rId4"/>
          <a:stretch>
            <a:fillRect/>
          </a:stretch>
        </p:blipFill>
        <p:spPr>
          <a:xfrm>
            <a:off x="8495418" y="1034434"/>
            <a:ext cx="3425778" cy="3987732"/>
          </a:xfrm>
          <a:prstGeom prst="rect">
            <a:avLst/>
          </a:prstGeom>
        </p:spPr>
      </p:pic>
      <p:sp>
        <p:nvSpPr>
          <p:cNvPr id="20" name="TextBox 19"/>
          <p:cNvSpPr txBox="1"/>
          <p:nvPr/>
        </p:nvSpPr>
        <p:spPr>
          <a:xfrm>
            <a:off x="334691" y="5378693"/>
            <a:ext cx="11730111" cy="1200329"/>
          </a:xfrm>
          <a:prstGeom prst="rect">
            <a:avLst/>
          </a:prstGeom>
          <a:noFill/>
        </p:spPr>
        <p:txBody>
          <a:bodyPr wrap="square" rtlCol="0">
            <a:spAutoFit/>
          </a:bodyPr>
          <a:lstStyle/>
          <a:p>
            <a:pPr algn="ctr"/>
            <a:r>
              <a:rPr lang="en-GB" sz="2400" dirty="0" smtClean="0">
                <a:latin typeface="Sassoon Penpals" panose="02000400000000000000" pitchFamily="50" charset="0"/>
              </a:rPr>
              <a:t>Use paper plates and other materials such as card, paint, pipe cleaners, tissue paper and other collage materials to make your own animal.</a:t>
            </a:r>
          </a:p>
          <a:p>
            <a:pPr algn="ctr"/>
            <a:r>
              <a:rPr lang="en-GB" sz="2400" dirty="0" smtClean="0">
                <a:latin typeface="Sassoon Penpals" panose="02000400000000000000" pitchFamily="50" charset="0"/>
              </a:rPr>
              <a:t>Can you find out some facts about your Safari animal? </a:t>
            </a:r>
            <a:endParaRPr lang="en-GB" sz="2400" dirty="0">
              <a:latin typeface="Sassoon Penpals" panose="02000400000000000000" pitchFamily="50" charset="0"/>
            </a:endParaRPr>
          </a:p>
        </p:txBody>
      </p:sp>
    </p:spTree>
    <p:extLst>
      <p:ext uri="{BB962C8B-B14F-4D97-AF65-F5344CB8AC3E}">
        <p14:creationId xmlns:p14="http://schemas.microsoft.com/office/powerpoint/2010/main" val="2331179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1085" y="362560"/>
            <a:ext cx="11414761" cy="995430"/>
          </a:xfrm>
        </p:spPr>
        <p:txBody>
          <a:bodyPr>
            <a:normAutofit fontScale="90000"/>
          </a:bodyPr>
          <a:lstStyle/>
          <a:p>
            <a:pPr algn="ctr"/>
            <a:r>
              <a:rPr lang="en-GB" dirty="0" smtClean="0">
                <a:latin typeface="Sassoon Penpals" panose="02000400000000000000" pitchFamily="50" charset="0"/>
              </a:rPr>
              <a:t/>
            </a:r>
            <a:br>
              <a:rPr lang="en-GB" dirty="0" smtClean="0">
                <a:latin typeface="Sassoon Penpals" panose="02000400000000000000" pitchFamily="50" charset="0"/>
              </a:rPr>
            </a:br>
            <a:r>
              <a:rPr lang="en-GB" dirty="0" smtClean="0">
                <a:latin typeface="Sassoon Penpals" panose="02000400000000000000" pitchFamily="50" charset="0"/>
              </a:rPr>
              <a:t/>
            </a:r>
            <a:br>
              <a:rPr lang="en-GB" dirty="0" smtClean="0">
                <a:latin typeface="Sassoon Penpals" panose="02000400000000000000" pitchFamily="50" charset="0"/>
              </a:rPr>
            </a:br>
            <a:r>
              <a:rPr lang="en-GB" dirty="0" smtClean="0">
                <a:latin typeface="Sassoon Penpals" panose="02000400000000000000" pitchFamily="50" charset="0"/>
              </a:rPr>
              <a:t/>
            </a:r>
            <a:br>
              <a:rPr lang="en-GB" dirty="0" smtClean="0">
                <a:latin typeface="Sassoon Penpals" panose="02000400000000000000" pitchFamily="50" charset="0"/>
              </a:rPr>
            </a:br>
            <a:endParaRPr lang="en-GB" dirty="0">
              <a:latin typeface="Sassoon Penpals" panose="02000400000000000000" pitchFamily="50" charset="0"/>
            </a:endParaRPr>
          </a:p>
        </p:txBody>
      </p:sp>
      <p:pic>
        <p:nvPicPr>
          <p:cNvPr id="4" name="Picture 3"/>
          <p:cNvPicPr>
            <a:picLocks noChangeAspect="1"/>
          </p:cNvPicPr>
          <p:nvPr/>
        </p:nvPicPr>
        <p:blipFill rotWithShape="1">
          <a:blip r:embed="rId2"/>
          <a:srcRect l="33099" t="9086" r="33059" b="13221"/>
          <a:stretch/>
        </p:blipFill>
        <p:spPr>
          <a:xfrm>
            <a:off x="1069145" y="624170"/>
            <a:ext cx="10114670" cy="6056384"/>
          </a:xfrm>
          <a:prstGeom prst="rect">
            <a:avLst/>
          </a:prstGeom>
        </p:spPr>
      </p:pic>
      <p:sp>
        <p:nvSpPr>
          <p:cNvPr id="6" name="TextBox 5"/>
          <p:cNvSpPr txBox="1"/>
          <p:nvPr/>
        </p:nvSpPr>
        <p:spPr>
          <a:xfrm>
            <a:off x="2011164" y="100950"/>
            <a:ext cx="8699818" cy="523220"/>
          </a:xfrm>
          <a:prstGeom prst="rect">
            <a:avLst/>
          </a:prstGeom>
          <a:noFill/>
        </p:spPr>
        <p:txBody>
          <a:bodyPr wrap="none" rtlCol="0">
            <a:spAutoFit/>
          </a:bodyPr>
          <a:lstStyle/>
          <a:p>
            <a:r>
              <a:rPr lang="en-GB" dirty="0" smtClean="0">
                <a:latin typeface="Sassoon Penpals" panose="02000400000000000000" pitchFamily="50" charset="0"/>
              </a:rPr>
              <a:t> </a:t>
            </a:r>
            <a:r>
              <a:rPr lang="en-GB" sz="2800" u="sng" dirty="0">
                <a:latin typeface="Sassoon Penpals" panose="02000400000000000000" pitchFamily="50" charset="0"/>
              </a:rPr>
              <a:t>Make an African inspired piece of jewellery by following the instructions</a:t>
            </a:r>
            <a:endParaRPr lang="en-GB" sz="2800" u="sng" dirty="0"/>
          </a:p>
        </p:txBody>
      </p:sp>
    </p:spTree>
    <p:extLst>
      <p:ext uri="{BB962C8B-B14F-4D97-AF65-F5344CB8AC3E}">
        <p14:creationId xmlns:p14="http://schemas.microsoft.com/office/powerpoint/2010/main" val="31848218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1085" y="362560"/>
            <a:ext cx="11414761" cy="995430"/>
          </a:xfrm>
        </p:spPr>
        <p:txBody>
          <a:bodyPr>
            <a:normAutofit fontScale="90000"/>
          </a:bodyPr>
          <a:lstStyle/>
          <a:p>
            <a:pPr algn="ctr"/>
            <a:r>
              <a:rPr lang="en-GB" u="sng" dirty="0" smtClean="0">
                <a:latin typeface="Sassoon Penpals" panose="02000400000000000000" pitchFamily="50" charset="0"/>
              </a:rPr>
              <a:t/>
            </a:r>
            <a:br>
              <a:rPr lang="en-GB" u="sng" dirty="0" smtClean="0">
                <a:latin typeface="Sassoon Penpals" panose="02000400000000000000" pitchFamily="50" charset="0"/>
              </a:rPr>
            </a:br>
            <a:r>
              <a:rPr lang="en-GB" u="sng" dirty="0" smtClean="0">
                <a:latin typeface="Sassoon Penpals" panose="02000400000000000000" pitchFamily="50" charset="0"/>
              </a:rPr>
              <a:t>Make a Canadian Arctic polar </a:t>
            </a:r>
            <a:r>
              <a:rPr lang="en-GB" u="sng" dirty="0">
                <a:latin typeface="Sassoon Penpals" panose="02000400000000000000" pitchFamily="50" charset="0"/>
              </a:rPr>
              <a:t>b</a:t>
            </a:r>
            <a:r>
              <a:rPr lang="en-GB" u="sng" dirty="0" smtClean="0">
                <a:latin typeface="Sassoon Penpals" panose="02000400000000000000" pitchFamily="50" charset="0"/>
              </a:rPr>
              <a:t>ear </a:t>
            </a:r>
            <a:r>
              <a:rPr lang="en-GB" u="sng" dirty="0">
                <a:latin typeface="Sassoon Penpals" panose="02000400000000000000" pitchFamily="50" charset="0"/>
              </a:rPr>
              <a:t>p</a:t>
            </a:r>
            <a:r>
              <a:rPr lang="en-GB" u="sng" dirty="0" smtClean="0">
                <a:latin typeface="Sassoon Penpals" panose="02000400000000000000" pitchFamily="50" charset="0"/>
              </a:rPr>
              <a:t>icture or model.  </a:t>
            </a:r>
            <a:r>
              <a:rPr lang="en-GB" dirty="0" smtClean="0">
                <a:latin typeface="Sassoon Penpals" panose="02000400000000000000" pitchFamily="50" charset="0"/>
              </a:rPr>
              <a:t/>
            </a:r>
            <a:br>
              <a:rPr lang="en-GB" dirty="0" smtClean="0">
                <a:latin typeface="Sassoon Penpals" panose="02000400000000000000" pitchFamily="50" charset="0"/>
              </a:rPr>
            </a:br>
            <a:r>
              <a:rPr lang="en-GB" dirty="0" smtClean="0">
                <a:latin typeface="Sassoon Penpals" panose="02000400000000000000" pitchFamily="50" charset="0"/>
              </a:rPr>
              <a:t/>
            </a:r>
            <a:br>
              <a:rPr lang="en-GB" dirty="0" smtClean="0">
                <a:latin typeface="Sassoon Penpals" panose="02000400000000000000" pitchFamily="50" charset="0"/>
              </a:rPr>
            </a:br>
            <a:endParaRPr lang="en-GB" dirty="0">
              <a:latin typeface="Sassoon Penpals" panose="02000400000000000000" pitchFamily="50" charset="0"/>
            </a:endParaRPr>
          </a:p>
        </p:txBody>
      </p:sp>
      <p:sp>
        <p:nvSpPr>
          <p:cNvPr id="20" name="TextBox 19"/>
          <p:cNvSpPr txBox="1"/>
          <p:nvPr/>
        </p:nvSpPr>
        <p:spPr>
          <a:xfrm>
            <a:off x="293476" y="5969536"/>
            <a:ext cx="11730111" cy="461665"/>
          </a:xfrm>
          <a:prstGeom prst="rect">
            <a:avLst/>
          </a:prstGeom>
          <a:noFill/>
        </p:spPr>
        <p:txBody>
          <a:bodyPr wrap="square" rtlCol="0">
            <a:spAutoFit/>
          </a:bodyPr>
          <a:lstStyle/>
          <a:p>
            <a:pPr algn="ctr"/>
            <a:r>
              <a:rPr lang="en-GB" sz="2400" dirty="0" smtClean="0">
                <a:latin typeface="Sassoon Penpals" panose="02000400000000000000" pitchFamily="50" charset="0"/>
              </a:rPr>
              <a:t>Cotton wool is a great material to use for a Polar Bear. </a:t>
            </a:r>
            <a:endParaRPr lang="en-GB" sz="2400" dirty="0">
              <a:latin typeface="Sassoon Penpals" panose="02000400000000000000" pitchFamily="50" charset="0"/>
            </a:endParaRPr>
          </a:p>
        </p:txBody>
      </p:sp>
      <p:pic>
        <p:nvPicPr>
          <p:cNvPr id="4" name="Picture 3"/>
          <p:cNvPicPr>
            <a:picLocks noChangeAspect="1"/>
          </p:cNvPicPr>
          <p:nvPr/>
        </p:nvPicPr>
        <p:blipFill>
          <a:blip r:embed="rId2"/>
          <a:stretch>
            <a:fillRect/>
          </a:stretch>
        </p:blipFill>
        <p:spPr>
          <a:xfrm>
            <a:off x="293476" y="1357989"/>
            <a:ext cx="4049517" cy="4353494"/>
          </a:xfrm>
          <a:prstGeom prst="rect">
            <a:avLst/>
          </a:prstGeom>
        </p:spPr>
      </p:pic>
      <p:pic>
        <p:nvPicPr>
          <p:cNvPr id="6" name="Picture 5"/>
          <p:cNvPicPr>
            <a:picLocks noChangeAspect="1"/>
          </p:cNvPicPr>
          <p:nvPr/>
        </p:nvPicPr>
        <p:blipFill>
          <a:blip r:embed="rId3"/>
          <a:stretch>
            <a:fillRect/>
          </a:stretch>
        </p:blipFill>
        <p:spPr>
          <a:xfrm>
            <a:off x="4525872" y="1357988"/>
            <a:ext cx="3265317" cy="4353494"/>
          </a:xfrm>
          <a:prstGeom prst="rect">
            <a:avLst/>
          </a:prstGeom>
        </p:spPr>
      </p:pic>
      <p:pic>
        <p:nvPicPr>
          <p:cNvPr id="7" name="Picture 6"/>
          <p:cNvPicPr>
            <a:picLocks noChangeAspect="1"/>
          </p:cNvPicPr>
          <p:nvPr/>
        </p:nvPicPr>
        <p:blipFill>
          <a:blip r:embed="rId4"/>
          <a:stretch>
            <a:fillRect/>
          </a:stretch>
        </p:blipFill>
        <p:spPr>
          <a:xfrm>
            <a:off x="8078004" y="1357987"/>
            <a:ext cx="3710721" cy="4353495"/>
          </a:xfrm>
          <a:prstGeom prst="rect">
            <a:avLst/>
          </a:prstGeom>
        </p:spPr>
      </p:pic>
    </p:spTree>
    <p:extLst>
      <p:ext uri="{BB962C8B-B14F-4D97-AF65-F5344CB8AC3E}">
        <p14:creationId xmlns:p14="http://schemas.microsoft.com/office/powerpoint/2010/main" val="953142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19100" y="187945"/>
            <a:ext cx="11414761" cy="995430"/>
          </a:xfrm>
          <a:solidFill>
            <a:srgbClr val="00B050"/>
          </a:solidFill>
        </p:spPr>
        <p:txBody>
          <a:bodyPr>
            <a:normAutofit fontScale="90000"/>
          </a:bodyPr>
          <a:lstStyle/>
          <a:p>
            <a:pPr algn="ctr"/>
            <a:r>
              <a:rPr lang="en-GB" u="sng" dirty="0" smtClean="0">
                <a:latin typeface="Sassoon Penpals" panose="02000400000000000000" pitchFamily="50" charset="0"/>
              </a:rPr>
              <a:t/>
            </a:r>
            <a:br>
              <a:rPr lang="en-GB" u="sng" dirty="0" smtClean="0">
                <a:latin typeface="Sassoon Penpals" panose="02000400000000000000" pitchFamily="50" charset="0"/>
              </a:rPr>
            </a:br>
            <a:r>
              <a:rPr lang="en-GB" sz="5300" u="sng" dirty="0" smtClean="0">
                <a:latin typeface="Sassoon Penpals" panose="02000400000000000000" pitchFamily="50" charset="0"/>
              </a:rPr>
              <a:t>Science-Materials</a:t>
            </a:r>
            <a:r>
              <a:rPr lang="en-GB" dirty="0" smtClean="0">
                <a:latin typeface="Sassoon Penpals" panose="02000400000000000000" pitchFamily="50" charset="0"/>
              </a:rPr>
              <a:t/>
            </a:r>
            <a:br>
              <a:rPr lang="en-GB" dirty="0" smtClean="0">
                <a:latin typeface="Sassoon Penpals" panose="02000400000000000000" pitchFamily="50" charset="0"/>
              </a:rPr>
            </a:br>
            <a:r>
              <a:rPr lang="en-GB" dirty="0" smtClean="0">
                <a:latin typeface="Sassoon Penpals" panose="02000400000000000000" pitchFamily="50" charset="0"/>
              </a:rPr>
              <a:t/>
            </a:r>
            <a:br>
              <a:rPr lang="en-GB" dirty="0" smtClean="0">
                <a:latin typeface="Sassoon Penpals" panose="02000400000000000000" pitchFamily="50" charset="0"/>
              </a:rPr>
            </a:br>
            <a:endParaRPr lang="en-GB" dirty="0">
              <a:latin typeface="Sassoon Penpals" panose="02000400000000000000" pitchFamily="50" charset="0"/>
            </a:endParaRPr>
          </a:p>
        </p:txBody>
      </p:sp>
      <p:pic>
        <p:nvPicPr>
          <p:cNvPr id="3" name="Picture 2"/>
          <p:cNvPicPr>
            <a:picLocks noChangeAspect="1"/>
          </p:cNvPicPr>
          <p:nvPr/>
        </p:nvPicPr>
        <p:blipFill rotWithShape="1">
          <a:blip r:embed="rId2"/>
          <a:srcRect l="17637" t="12741" r="18032" b="8605"/>
          <a:stretch/>
        </p:blipFill>
        <p:spPr>
          <a:xfrm>
            <a:off x="191085" y="809964"/>
            <a:ext cx="5717346" cy="2868737"/>
          </a:xfrm>
          <a:prstGeom prst="rect">
            <a:avLst/>
          </a:prstGeom>
        </p:spPr>
      </p:pic>
      <p:pic>
        <p:nvPicPr>
          <p:cNvPr id="5" name="Picture 4"/>
          <p:cNvPicPr>
            <a:picLocks noChangeAspect="1"/>
          </p:cNvPicPr>
          <p:nvPr/>
        </p:nvPicPr>
        <p:blipFill rotWithShape="1">
          <a:blip r:embed="rId3"/>
          <a:srcRect l="17852" t="12741" r="17925" b="8798"/>
          <a:stretch/>
        </p:blipFill>
        <p:spPr>
          <a:xfrm>
            <a:off x="6344529" y="859201"/>
            <a:ext cx="5495710" cy="2819500"/>
          </a:xfrm>
          <a:prstGeom prst="rect">
            <a:avLst/>
          </a:prstGeom>
        </p:spPr>
      </p:pic>
      <p:pic>
        <p:nvPicPr>
          <p:cNvPr id="9" name="Picture 8"/>
          <p:cNvPicPr>
            <a:picLocks noChangeAspect="1"/>
          </p:cNvPicPr>
          <p:nvPr/>
        </p:nvPicPr>
        <p:blipFill rotWithShape="1">
          <a:blip r:embed="rId4"/>
          <a:srcRect l="18069" t="12549" r="17708" b="8413"/>
          <a:stretch/>
        </p:blipFill>
        <p:spPr>
          <a:xfrm>
            <a:off x="191085" y="3803005"/>
            <a:ext cx="5717346" cy="2766607"/>
          </a:xfrm>
          <a:prstGeom prst="rect">
            <a:avLst/>
          </a:prstGeom>
        </p:spPr>
      </p:pic>
      <p:pic>
        <p:nvPicPr>
          <p:cNvPr id="10" name="Picture 9"/>
          <p:cNvPicPr>
            <a:picLocks noChangeAspect="1"/>
          </p:cNvPicPr>
          <p:nvPr/>
        </p:nvPicPr>
        <p:blipFill rotWithShape="1">
          <a:blip r:embed="rId5"/>
          <a:srcRect l="18177" t="12933" r="17816" b="8412"/>
          <a:stretch/>
        </p:blipFill>
        <p:spPr>
          <a:xfrm>
            <a:off x="6344529" y="3763106"/>
            <a:ext cx="5495710" cy="2846403"/>
          </a:xfrm>
          <a:prstGeom prst="rect">
            <a:avLst/>
          </a:prstGeom>
        </p:spPr>
      </p:pic>
    </p:spTree>
    <p:extLst>
      <p:ext uri="{BB962C8B-B14F-4D97-AF65-F5344CB8AC3E}">
        <p14:creationId xmlns:p14="http://schemas.microsoft.com/office/powerpoint/2010/main" val="9348727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230</TotalTime>
  <Words>285</Words>
  <Application>Microsoft Office PowerPoint</Application>
  <PresentationFormat>Widescreen</PresentationFormat>
  <Paragraphs>30</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Sassoon Penpals</vt:lpstr>
      <vt:lpstr>Office Theme</vt:lpstr>
      <vt:lpstr>Year 1 Topic</vt:lpstr>
      <vt:lpstr>Intrepid Explorers You are about to set off on an exciting adventure to Canada or Kenya. What would you need to pack to take with you? Example-A pair of binoculars so I can see the animals clearly.</vt:lpstr>
      <vt:lpstr>Find out about a famous ‘Intrepid Explorer’ from history’ </vt:lpstr>
      <vt:lpstr> Can you name the Continents and Oceans of the world? Where is Canada and Kenya?  </vt:lpstr>
      <vt:lpstr> Produce your own Canada or Kenya fact file. Use the internet, books and other sources to help with your research. Here are some ideas of what could be included and how you could set your fact file out.  T</vt:lpstr>
      <vt:lpstr> Produce a Kenyan Safari piece of artwork.   </vt:lpstr>
      <vt:lpstr>   </vt:lpstr>
      <vt:lpstr> Make a Canadian Arctic polar bear picture or model.    </vt:lpstr>
      <vt:lpstr> Science-Materials  </vt:lpstr>
      <vt:lpstr>Go on a ‘Material Hunt’ around your house. How many things can you find that are flexible, hard, soft or transparent? Draw and label what you find.</vt:lpstr>
      <vt:lpstr>Describing Materials</vt:lpstr>
      <vt:lpstr>Describing Materials</vt:lpstr>
      <vt:lpstr>Grouping Materials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 Topic</dc:title>
  <dc:creator>Maria Norris</dc:creator>
  <cp:lastModifiedBy>Natalie Clarke</cp:lastModifiedBy>
  <cp:revision>13</cp:revision>
  <dcterms:created xsi:type="dcterms:W3CDTF">2020-03-20T11:26:05Z</dcterms:created>
  <dcterms:modified xsi:type="dcterms:W3CDTF">2020-03-23T11:39:39Z</dcterms:modified>
</cp:coreProperties>
</file>